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 autoAdjust="0"/>
    <p:restoredTop sz="94683" autoAdjust="0"/>
  </p:normalViewPr>
  <p:slideViewPr>
    <p:cSldViewPr>
      <p:cViewPr varScale="1">
        <p:scale>
          <a:sx n="75" d="100"/>
          <a:sy n="75" d="100"/>
        </p:scale>
        <p:origin x="300" y="5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1074419"/>
            <a:ext cx="12192000" cy="5783580"/>
          </a:xfrm>
          <a:custGeom>
            <a:avLst/>
            <a:gdLst/>
            <a:ahLst/>
            <a:cxnLst/>
            <a:rect l="l" t="t" r="r" b="b"/>
            <a:pathLst>
              <a:path w="12192000" h="5783580">
                <a:moveTo>
                  <a:pt x="0" y="5783579"/>
                </a:moveTo>
                <a:lnTo>
                  <a:pt x="12192000" y="5783579"/>
                </a:lnTo>
                <a:lnTo>
                  <a:pt x="12192000" y="0"/>
                </a:lnTo>
                <a:lnTo>
                  <a:pt x="0" y="0"/>
                </a:lnTo>
                <a:lnTo>
                  <a:pt x="0" y="5783579"/>
                </a:lnTo>
                <a:close/>
              </a:path>
            </a:pathLst>
          </a:custGeom>
          <a:solidFill>
            <a:srgbClr val="DF4D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602994" y="1953590"/>
            <a:ext cx="8986011" cy="25863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1074419"/>
            <a:ext cx="12192000" cy="5783580"/>
          </a:xfrm>
          <a:custGeom>
            <a:avLst/>
            <a:gdLst/>
            <a:ahLst/>
            <a:cxnLst/>
            <a:rect l="l" t="t" r="r" b="b"/>
            <a:pathLst>
              <a:path w="12192000" h="5783580">
                <a:moveTo>
                  <a:pt x="0" y="5783579"/>
                </a:moveTo>
                <a:lnTo>
                  <a:pt x="12192000" y="5783579"/>
                </a:lnTo>
                <a:lnTo>
                  <a:pt x="12192000" y="0"/>
                </a:lnTo>
                <a:lnTo>
                  <a:pt x="0" y="0"/>
                </a:lnTo>
                <a:lnTo>
                  <a:pt x="0" y="5783579"/>
                </a:lnTo>
                <a:close/>
              </a:path>
            </a:pathLst>
          </a:custGeom>
          <a:solidFill>
            <a:srgbClr val="9299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6163055" y="2148839"/>
            <a:ext cx="5495925" cy="4526280"/>
          </a:xfrm>
          <a:custGeom>
            <a:avLst/>
            <a:gdLst/>
            <a:ahLst/>
            <a:cxnLst/>
            <a:rect l="l" t="t" r="r" b="b"/>
            <a:pathLst>
              <a:path w="5495925" h="4526280">
                <a:moveTo>
                  <a:pt x="0" y="4526280"/>
                </a:moveTo>
                <a:lnTo>
                  <a:pt x="5495544" y="4526280"/>
                </a:lnTo>
                <a:lnTo>
                  <a:pt x="5495544" y="0"/>
                </a:lnTo>
                <a:lnTo>
                  <a:pt x="0" y="0"/>
                </a:lnTo>
                <a:lnTo>
                  <a:pt x="0" y="452628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9522968" y="2888360"/>
            <a:ext cx="1482725" cy="1692910"/>
          </a:xfrm>
          <a:custGeom>
            <a:avLst/>
            <a:gdLst/>
            <a:ahLst/>
            <a:cxnLst/>
            <a:rect l="l" t="t" r="r" b="b"/>
            <a:pathLst>
              <a:path w="1482725" h="1692910">
                <a:moveTo>
                  <a:pt x="0" y="0"/>
                </a:moveTo>
                <a:lnTo>
                  <a:pt x="0" y="1692528"/>
                </a:lnTo>
                <a:lnTo>
                  <a:pt x="1482216" y="875411"/>
                </a:lnTo>
                <a:lnTo>
                  <a:pt x="1457492" y="832068"/>
                </a:lnTo>
                <a:lnTo>
                  <a:pt x="1431609" y="789638"/>
                </a:lnTo>
                <a:lnTo>
                  <a:pt x="1404594" y="748137"/>
                </a:lnTo>
                <a:lnTo>
                  <a:pt x="1376473" y="707580"/>
                </a:lnTo>
                <a:lnTo>
                  <a:pt x="1347273" y="667983"/>
                </a:lnTo>
                <a:lnTo>
                  <a:pt x="1317020" y="629361"/>
                </a:lnTo>
                <a:lnTo>
                  <a:pt x="1285740" y="591729"/>
                </a:lnTo>
                <a:lnTo>
                  <a:pt x="1253459" y="555104"/>
                </a:lnTo>
                <a:lnTo>
                  <a:pt x="1220203" y="519499"/>
                </a:lnTo>
                <a:lnTo>
                  <a:pt x="1186000" y="484932"/>
                </a:lnTo>
                <a:lnTo>
                  <a:pt x="1150874" y="451417"/>
                </a:lnTo>
                <a:lnTo>
                  <a:pt x="1114853" y="418970"/>
                </a:lnTo>
                <a:lnTo>
                  <a:pt x="1077962" y="387606"/>
                </a:lnTo>
                <a:lnTo>
                  <a:pt x="1040228" y="357340"/>
                </a:lnTo>
                <a:lnTo>
                  <a:pt x="1001677" y="328189"/>
                </a:lnTo>
                <a:lnTo>
                  <a:pt x="962335" y="300167"/>
                </a:lnTo>
                <a:lnTo>
                  <a:pt x="922229" y="273290"/>
                </a:lnTo>
                <a:lnTo>
                  <a:pt x="881385" y="247574"/>
                </a:lnTo>
                <a:lnTo>
                  <a:pt x="839829" y="223034"/>
                </a:lnTo>
                <a:lnTo>
                  <a:pt x="797587" y="199685"/>
                </a:lnTo>
                <a:lnTo>
                  <a:pt x="754686" y="177542"/>
                </a:lnTo>
                <a:lnTo>
                  <a:pt x="711151" y="156622"/>
                </a:lnTo>
                <a:lnTo>
                  <a:pt x="667010" y="136940"/>
                </a:lnTo>
                <a:lnTo>
                  <a:pt x="622287" y="118511"/>
                </a:lnTo>
                <a:lnTo>
                  <a:pt x="577011" y="101351"/>
                </a:lnTo>
                <a:lnTo>
                  <a:pt x="531206" y="85474"/>
                </a:lnTo>
                <a:lnTo>
                  <a:pt x="484899" y="70897"/>
                </a:lnTo>
                <a:lnTo>
                  <a:pt x="438117" y="57635"/>
                </a:lnTo>
                <a:lnTo>
                  <a:pt x="390885" y="45704"/>
                </a:lnTo>
                <a:lnTo>
                  <a:pt x="343230" y="35118"/>
                </a:lnTo>
                <a:lnTo>
                  <a:pt x="295177" y="25893"/>
                </a:lnTo>
                <a:lnTo>
                  <a:pt x="246755" y="18046"/>
                </a:lnTo>
                <a:lnTo>
                  <a:pt x="197988" y="11590"/>
                </a:lnTo>
                <a:lnTo>
                  <a:pt x="148902" y="6543"/>
                </a:lnTo>
                <a:lnTo>
                  <a:pt x="99525" y="2918"/>
                </a:lnTo>
                <a:lnTo>
                  <a:pt x="49882" y="732"/>
                </a:lnTo>
                <a:lnTo>
                  <a:pt x="0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9522968" y="2888360"/>
            <a:ext cx="1482725" cy="1692910"/>
          </a:xfrm>
          <a:custGeom>
            <a:avLst/>
            <a:gdLst/>
            <a:ahLst/>
            <a:cxnLst/>
            <a:rect l="l" t="t" r="r" b="b"/>
            <a:pathLst>
              <a:path w="1482725" h="1692910">
                <a:moveTo>
                  <a:pt x="0" y="0"/>
                </a:moveTo>
                <a:lnTo>
                  <a:pt x="49882" y="732"/>
                </a:lnTo>
                <a:lnTo>
                  <a:pt x="99525" y="2918"/>
                </a:lnTo>
                <a:lnTo>
                  <a:pt x="148902" y="6543"/>
                </a:lnTo>
                <a:lnTo>
                  <a:pt x="197988" y="11590"/>
                </a:lnTo>
                <a:lnTo>
                  <a:pt x="246755" y="18046"/>
                </a:lnTo>
                <a:lnTo>
                  <a:pt x="295177" y="25893"/>
                </a:lnTo>
                <a:lnTo>
                  <a:pt x="343230" y="35118"/>
                </a:lnTo>
                <a:lnTo>
                  <a:pt x="390885" y="45704"/>
                </a:lnTo>
                <a:lnTo>
                  <a:pt x="438117" y="57635"/>
                </a:lnTo>
                <a:lnTo>
                  <a:pt x="484899" y="70897"/>
                </a:lnTo>
                <a:lnTo>
                  <a:pt x="531206" y="85474"/>
                </a:lnTo>
                <a:lnTo>
                  <a:pt x="577011" y="101351"/>
                </a:lnTo>
                <a:lnTo>
                  <a:pt x="622287" y="118511"/>
                </a:lnTo>
                <a:lnTo>
                  <a:pt x="667010" y="136940"/>
                </a:lnTo>
                <a:lnTo>
                  <a:pt x="711151" y="156622"/>
                </a:lnTo>
                <a:lnTo>
                  <a:pt x="754686" y="177542"/>
                </a:lnTo>
                <a:lnTo>
                  <a:pt x="797587" y="199685"/>
                </a:lnTo>
                <a:lnTo>
                  <a:pt x="839829" y="223034"/>
                </a:lnTo>
                <a:lnTo>
                  <a:pt x="881385" y="247574"/>
                </a:lnTo>
                <a:lnTo>
                  <a:pt x="922229" y="273290"/>
                </a:lnTo>
                <a:lnTo>
                  <a:pt x="962335" y="300167"/>
                </a:lnTo>
                <a:lnTo>
                  <a:pt x="1001677" y="328189"/>
                </a:lnTo>
                <a:lnTo>
                  <a:pt x="1040228" y="357340"/>
                </a:lnTo>
                <a:lnTo>
                  <a:pt x="1077962" y="387606"/>
                </a:lnTo>
                <a:lnTo>
                  <a:pt x="1114853" y="418970"/>
                </a:lnTo>
                <a:lnTo>
                  <a:pt x="1150874" y="451417"/>
                </a:lnTo>
                <a:lnTo>
                  <a:pt x="1186000" y="484932"/>
                </a:lnTo>
                <a:lnTo>
                  <a:pt x="1220203" y="519499"/>
                </a:lnTo>
                <a:lnTo>
                  <a:pt x="1253459" y="555104"/>
                </a:lnTo>
                <a:lnTo>
                  <a:pt x="1285740" y="591729"/>
                </a:lnTo>
                <a:lnTo>
                  <a:pt x="1317020" y="629361"/>
                </a:lnTo>
                <a:lnTo>
                  <a:pt x="1347273" y="667983"/>
                </a:lnTo>
                <a:lnTo>
                  <a:pt x="1376473" y="707580"/>
                </a:lnTo>
                <a:lnTo>
                  <a:pt x="1404594" y="748137"/>
                </a:lnTo>
                <a:lnTo>
                  <a:pt x="1431609" y="789638"/>
                </a:lnTo>
                <a:lnTo>
                  <a:pt x="1457492" y="832068"/>
                </a:lnTo>
                <a:lnTo>
                  <a:pt x="1482216" y="875411"/>
                </a:lnTo>
                <a:lnTo>
                  <a:pt x="0" y="1692528"/>
                </a:lnTo>
                <a:lnTo>
                  <a:pt x="0" y="0"/>
                </a:lnTo>
                <a:close/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9028556" y="3763771"/>
            <a:ext cx="2187575" cy="2510155"/>
          </a:xfrm>
          <a:custGeom>
            <a:avLst/>
            <a:gdLst/>
            <a:ahLst/>
            <a:cxnLst/>
            <a:rect l="l" t="t" r="r" b="b"/>
            <a:pathLst>
              <a:path w="2187575" h="2510154">
                <a:moveTo>
                  <a:pt x="1976627" y="0"/>
                </a:moveTo>
                <a:lnTo>
                  <a:pt x="494411" y="817117"/>
                </a:lnTo>
                <a:lnTo>
                  <a:pt x="0" y="2435936"/>
                </a:lnTo>
                <a:lnTo>
                  <a:pt x="48767" y="2450033"/>
                </a:lnTo>
                <a:lnTo>
                  <a:pt x="97795" y="2462628"/>
                </a:lnTo>
                <a:lnTo>
                  <a:pt x="147049" y="2473725"/>
                </a:lnTo>
                <a:lnTo>
                  <a:pt x="196497" y="2483326"/>
                </a:lnTo>
                <a:lnTo>
                  <a:pt x="246106" y="2491436"/>
                </a:lnTo>
                <a:lnTo>
                  <a:pt x="295843" y="2498058"/>
                </a:lnTo>
                <a:lnTo>
                  <a:pt x="345675" y="2503195"/>
                </a:lnTo>
                <a:lnTo>
                  <a:pt x="395569" y="2506851"/>
                </a:lnTo>
                <a:lnTo>
                  <a:pt x="445492" y="2509029"/>
                </a:lnTo>
                <a:lnTo>
                  <a:pt x="495411" y="2509732"/>
                </a:lnTo>
                <a:lnTo>
                  <a:pt x="545294" y="2508964"/>
                </a:lnTo>
                <a:lnTo>
                  <a:pt x="595107" y="2506729"/>
                </a:lnTo>
                <a:lnTo>
                  <a:pt x="644817" y="2503029"/>
                </a:lnTo>
                <a:lnTo>
                  <a:pt x="694391" y="2497868"/>
                </a:lnTo>
                <a:lnTo>
                  <a:pt x="743797" y="2491250"/>
                </a:lnTo>
                <a:lnTo>
                  <a:pt x="793001" y="2483178"/>
                </a:lnTo>
                <a:lnTo>
                  <a:pt x="841971" y="2473656"/>
                </a:lnTo>
                <a:lnTo>
                  <a:pt x="890674" y="2462686"/>
                </a:lnTo>
                <a:lnTo>
                  <a:pt x="939076" y="2450272"/>
                </a:lnTo>
                <a:lnTo>
                  <a:pt x="987145" y="2436418"/>
                </a:lnTo>
                <a:lnTo>
                  <a:pt x="1034848" y="2421127"/>
                </a:lnTo>
                <a:lnTo>
                  <a:pt x="1082151" y="2404403"/>
                </a:lnTo>
                <a:lnTo>
                  <a:pt x="1129023" y="2386248"/>
                </a:lnTo>
                <a:lnTo>
                  <a:pt x="1175429" y="2366667"/>
                </a:lnTo>
                <a:lnTo>
                  <a:pt x="1221338" y="2345663"/>
                </a:lnTo>
                <a:lnTo>
                  <a:pt x="1266715" y="2323239"/>
                </a:lnTo>
                <a:lnTo>
                  <a:pt x="1311528" y="2299398"/>
                </a:lnTo>
                <a:lnTo>
                  <a:pt x="1353406" y="2275543"/>
                </a:lnTo>
                <a:lnTo>
                  <a:pt x="1394348" y="2250681"/>
                </a:lnTo>
                <a:lnTo>
                  <a:pt x="1434347" y="2224836"/>
                </a:lnTo>
                <a:lnTo>
                  <a:pt x="1473396" y="2198034"/>
                </a:lnTo>
                <a:lnTo>
                  <a:pt x="1511488" y="2170296"/>
                </a:lnTo>
                <a:lnTo>
                  <a:pt x="1548616" y="2141650"/>
                </a:lnTo>
                <a:lnTo>
                  <a:pt x="1584773" y="2112117"/>
                </a:lnTo>
                <a:lnTo>
                  <a:pt x="1619952" y="2081723"/>
                </a:lnTo>
                <a:lnTo>
                  <a:pt x="1654145" y="2050492"/>
                </a:lnTo>
                <a:lnTo>
                  <a:pt x="1687347" y="2018448"/>
                </a:lnTo>
                <a:lnTo>
                  <a:pt x="1719549" y="1985616"/>
                </a:lnTo>
                <a:lnTo>
                  <a:pt x="1750745" y="1952019"/>
                </a:lnTo>
                <a:lnTo>
                  <a:pt x="1780928" y="1917683"/>
                </a:lnTo>
                <a:lnTo>
                  <a:pt x="1810090" y="1882630"/>
                </a:lnTo>
                <a:lnTo>
                  <a:pt x="1838226" y="1846886"/>
                </a:lnTo>
                <a:lnTo>
                  <a:pt x="1865327" y="1810475"/>
                </a:lnTo>
                <a:lnTo>
                  <a:pt x="1891387" y="1773421"/>
                </a:lnTo>
                <a:lnTo>
                  <a:pt x="1916398" y="1735748"/>
                </a:lnTo>
                <a:lnTo>
                  <a:pt x="1940355" y="1697481"/>
                </a:lnTo>
                <a:lnTo>
                  <a:pt x="1963248" y="1658643"/>
                </a:lnTo>
                <a:lnTo>
                  <a:pt x="1985073" y="1619260"/>
                </a:lnTo>
                <a:lnTo>
                  <a:pt x="2005821" y="1579355"/>
                </a:lnTo>
                <a:lnTo>
                  <a:pt x="2025486" y="1538952"/>
                </a:lnTo>
                <a:lnTo>
                  <a:pt x="2044060" y="1498076"/>
                </a:lnTo>
                <a:lnTo>
                  <a:pt x="2061536" y="1456752"/>
                </a:lnTo>
                <a:lnTo>
                  <a:pt x="2077909" y="1415002"/>
                </a:lnTo>
                <a:lnTo>
                  <a:pt x="2093169" y="1372853"/>
                </a:lnTo>
                <a:lnTo>
                  <a:pt x="2107311" y="1330327"/>
                </a:lnTo>
                <a:lnTo>
                  <a:pt x="2120328" y="1287449"/>
                </a:lnTo>
                <a:lnTo>
                  <a:pt x="2132212" y="1244244"/>
                </a:lnTo>
                <a:lnTo>
                  <a:pt x="2142956" y="1200736"/>
                </a:lnTo>
                <a:lnTo>
                  <a:pt x="2152554" y="1156948"/>
                </a:lnTo>
                <a:lnTo>
                  <a:pt x="2160998" y="1112906"/>
                </a:lnTo>
                <a:lnTo>
                  <a:pt x="2168282" y="1068633"/>
                </a:lnTo>
                <a:lnTo>
                  <a:pt x="2174398" y="1024153"/>
                </a:lnTo>
                <a:lnTo>
                  <a:pt x="2179339" y="979492"/>
                </a:lnTo>
                <a:lnTo>
                  <a:pt x="2183098" y="934673"/>
                </a:lnTo>
                <a:lnTo>
                  <a:pt x="2185669" y="889721"/>
                </a:lnTo>
                <a:lnTo>
                  <a:pt x="2187043" y="844659"/>
                </a:lnTo>
                <a:lnTo>
                  <a:pt x="2187215" y="799512"/>
                </a:lnTo>
                <a:lnTo>
                  <a:pt x="2186178" y="754305"/>
                </a:lnTo>
                <a:lnTo>
                  <a:pt x="2183923" y="709061"/>
                </a:lnTo>
                <a:lnTo>
                  <a:pt x="2180444" y="663805"/>
                </a:lnTo>
                <a:lnTo>
                  <a:pt x="2175735" y="618561"/>
                </a:lnTo>
                <a:lnTo>
                  <a:pt x="2169788" y="573353"/>
                </a:lnTo>
                <a:lnTo>
                  <a:pt x="2162595" y="528206"/>
                </a:lnTo>
                <a:lnTo>
                  <a:pt x="2154151" y="483144"/>
                </a:lnTo>
                <a:lnTo>
                  <a:pt x="2144448" y="438191"/>
                </a:lnTo>
                <a:lnTo>
                  <a:pt x="2133479" y="393371"/>
                </a:lnTo>
                <a:lnTo>
                  <a:pt x="2121237" y="348709"/>
                </a:lnTo>
                <a:lnTo>
                  <a:pt x="2107714" y="304229"/>
                </a:lnTo>
                <a:lnTo>
                  <a:pt x="2092905" y="259955"/>
                </a:lnTo>
                <a:lnTo>
                  <a:pt x="2076802" y="215912"/>
                </a:lnTo>
                <a:lnTo>
                  <a:pt x="2059397" y="172123"/>
                </a:lnTo>
                <a:lnTo>
                  <a:pt x="2040684" y="128613"/>
                </a:lnTo>
                <a:lnTo>
                  <a:pt x="2020657" y="85406"/>
                </a:lnTo>
                <a:lnTo>
                  <a:pt x="1999307" y="42527"/>
                </a:lnTo>
                <a:lnTo>
                  <a:pt x="1976627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9028556" y="3763771"/>
            <a:ext cx="2187575" cy="2510155"/>
          </a:xfrm>
          <a:custGeom>
            <a:avLst/>
            <a:gdLst/>
            <a:ahLst/>
            <a:cxnLst/>
            <a:rect l="l" t="t" r="r" b="b"/>
            <a:pathLst>
              <a:path w="2187575" h="2510154">
                <a:moveTo>
                  <a:pt x="1976627" y="0"/>
                </a:moveTo>
                <a:lnTo>
                  <a:pt x="1999307" y="42527"/>
                </a:lnTo>
                <a:lnTo>
                  <a:pt x="2020657" y="85406"/>
                </a:lnTo>
                <a:lnTo>
                  <a:pt x="2040684" y="128613"/>
                </a:lnTo>
                <a:lnTo>
                  <a:pt x="2059397" y="172123"/>
                </a:lnTo>
                <a:lnTo>
                  <a:pt x="2076802" y="215912"/>
                </a:lnTo>
                <a:lnTo>
                  <a:pt x="2092905" y="259955"/>
                </a:lnTo>
                <a:lnTo>
                  <a:pt x="2107714" y="304229"/>
                </a:lnTo>
                <a:lnTo>
                  <a:pt x="2121237" y="348709"/>
                </a:lnTo>
                <a:lnTo>
                  <a:pt x="2133479" y="393371"/>
                </a:lnTo>
                <a:lnTo>
                  <a:pt x="2144448" y="438191"/>
                </a:lnTo>
                <a:lnTo>
                  <a:pt x="2154151" y="483144"/>
                </a:lnTo>
                <a:lnTo>
                  <a:pt x="2162595" y="528206"/>
                </a:lnTo>
                <a:lnTo>
                  <a:pt x="2169788" y="573353"/>
                </a:lnTo>
                <a:lnTo>
                  <a:pt x="2175735" y="618561"/>
                </a:lnTo>
                <a:lnTo>
                  <a:pt x="2180444" y="663805"/>
                </a:lnTo>
                <a:lnTo>
                  <a:pt x="2183923" y="709061"/>
                </a:lnTo>
                <a:lnTo>
                  <a:pt x="2186178" y="754305"/>
                </a:lnTo>
                <a:lnTo>
                  <a:pt x="2187215" y="799512"/>
                </a:lnTo>
                <a:lnTo>
                  <a:pt x="2187043" y="844659"/>
                </a:lnTo>
                <a:lnTo>
                  <a:pt x="2185669" y="889721"/>
                </a:lnTo>
                <a:lnTo>
                  <a:pt x="2183098" y="934673"/>
                </a:lnTo>
                <a:lnTo>
                  <a:pt x="2179339" y="979492"/>
                </a:lnTo>
                <a:lnTo>
                  <a:pt x="2174398" y="1024153"/>
                </a:lnTo>
                <a:lnTo>
                  <a:pt x="2168282" y="1068633"/>
                </a:lnTo>
                <a:lnTo>
                  <a:pt x="2160998" y="1112906"/>
                </a:lnTo>
                <a:lnTo>
                  <a:pt x="2152554" y="1156948"/>
                </a:lnTo>
                <a:lnTo>
                  <a:pt x="2142956" y="1200736"/>
                </a:lnTo>
                <a:lnTo>
                  <a:pt x="2132212" y="1244244"/>
                </a:lnTo>
                <a:lnTo>
                  <a:pt x="2120328" y="1287449"/>
                </a:lnTo>
                <a:lnTo>
                  <a:pt x="2107311" y="1330327"/>
                </a:lnTo>
                <a:lnTo>
                  <a:pt x="2093169" y="1372853"/>
                </a:lnTo>
                <a:lnTo>
                  <a:pt x="2077909" y="1415002"/>
                </a:lnTo>
                <a:lnTo>
                  <a:pt x="2061536" y="1456752"/>
                </a:lnTo>
                <a:lnTo>
                  <a:pt x="2044060" y="1498076"/>
                </a:lnTo>
                <a:lnTo>
                  <a:pt x="2025486" y="1538952"/>
                </a:lnTo>
                <a:lnTo>
                  <a:pt x="2005821" y="1579355"/>
                </a:lnTo>
                <a:lnTo>
                  <a:pt x="1985073" y="1619260"/>
                </a:lnTo>
                <a:lnTo>
                  <a:pt x="1963248" y="1658643"/>
                </a:lnTo>
                <a:lnTo>
                  <a:pt x="1940355" y="1697481"/>
                </a:lnTo>
                <a:lnTo>
                  <a:pt x="1916398" y="1735748"/>
                </a:lnTo>
                <a:lnTo>
                  <a:pt x="1891387" y="1773421"/>
                </a:lnTo>
                <a:lnTo>
                  <a:pt x="1865327" y="1810475"/>
                </a:lnTo>
                <a:lnTo>
                  <a:pt x="1838226" y="1846886"/>
                </a:lnTo>
                <a:lnTo>
                  <a:pt x="1810090" y="1882630"/>
                </a:lnTo>
                <a:lnTo>
                  <a:pt x="1780928" y="1917683"/>
                </a:lnTo>
                <a:lnTo>
                  <a:pt x="1750745" y="1952019"/>
                </a:lnTo>
                <a:lnTo>
                  <a:pt x="1719549" y="1985616"/>
                </a:lnTo>
                <a:lnTo>
                  <a:pt x="1687347" y="2018448"/>
                </a:lnTo>
                <a:lnTo>
                  <a:pt x="1654145" y="2050492"/>
                </a:lnTo>
                <a:lnTo>
                  <a:pt x="1619952" y="2081723"/>
                </a:lnTo>
                <a:lnTo>
                  <a:pt x="1584773" y="2112117"/>
                </a:lnTo>
                <a:lnTo>
                  <a:pt x="1548616" y="2141650"/>
                </a:lnTo>
                <a:lnTo>
                  <a:pt x="1511488" y="2170296"/>
                </a:lnTo>
                <a:lnTo>
                  <a:pt x="1473396" y="2198034"/>
                </a:lnTo>
                <a:lnTo>
                  <a:pt x="1434347" y="2224836"/>
                </a:lnTo>
                <a:lnTo>
                  <a:pt x="1394348" y="2250681"/>
                </a:lnTo>
                <a:lnTo>
                  <a:pt x="1353406" y="2275543"/>
                </a:lnTo>
                <a:lnTo>
                  <a:pt x="1311528" y="2299398"/>
                </a:lnTo>
                <a:lnTo>
                  <a:pt x="1266715" y="2323239"/>
                </a:lnTo>
                <a:lnTo>
                  <a:pt x="1221338" y="2345663"/>
                </a:lnTo>
                <a:lnTo>
                  <a:pt x="1175429" y="2366667"/>
                </a:lnTo>
                <a:lnTo>
                  <a:pt x="1129023" y="2386248"/>
                </a:lnTo>
                <a:lnTo>
                  <a:pt x="1082151" y="2404403"/>
                </a:lnTo>
                <a:lnTo>
                  <a:pt x="1034848" y="2421127"/>
                </a:lnTo>
                <a:lnTo>
                  <a:pt x="987145" y="2436418"/>
                </a:lnTo>
                <a:lnTo>
                  <a:pt x="939076" y="2450272"/>
                </a:lnTo>
                <a:lnTo>
                  <a:pt x="890674" y="2462686"/>
                </a:lnTo>
                <a:lnTo>
                  <a:pt x="841971" y="2473656"/>
                </a:lnTo>
                <a:lnTo>
                  <a:pt x="793001" y="2483178"/>
                </a:lnTo>
                <a:lnTo>
                  <a:pt x="743797" y="2491250"/>
                </a:lnTo>
                <a:lnTo>
                  <a:pt x="694391" y="2497868"/>
                </a:lnTo>
                <a:lnTo>
                  <a:pt x="644817" y="2503029"/>
                </a:lnTo>
                <a:lnTo>
                  <a:pt x="595107" y="2506729"/>
                </a:lnTo>
                <a:lnTo>
                  <a:pt x="545294" y="2508964"/>
                </a:lnTo>
                <a:lnTo>
                  <a:pt x="495411" y="2509732"/>
                </a:lnTo>
                <a:lnTo>
                  <a:pt x="445492" y="2509029"/>
                </a:lnTo>
                <a:lnTo>
                  <a:pt x="395569" y="2506851"/>
                </a:lnTo>
                <a:lnTo>
                  <a:pt x="345675" y="2503195"/>
                </a:lnTo>
                <a:lnTo>
                  <a:pt x="295843" y="2498058"/>
                </a:lnTo>
                <a:lnTo>
                  <a:pt x="246106" y="2491436"/>
                </a:lnTo>
                <a:lnTo>
                  <a:pt x="196497" y="2483326"/>
                </a:lnTo>
                <a:lnTo>
                  <a:pt x="147049" y="2473725"/>
                </a:lnTo>
                <a:lnTo>
                  <a:pt x="97795" y="2462628"/>
                </a:lnTo>
                <a:lnTo>
                  <a:pt x="48767" y="2450033"/>
                </a:lnTo>
                <a:lnTo>
                  <a:pt x="0" y="2435936"/>
                </a:lnTo>
                <a:lnTo>
                  <a:pt x="494411" y="817117"/>
                </a:lnTo>
                <a:lnTo>
                  <a:pt x="1976627" y="0"/>
                </a:lnTo>
                <a:close/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7830325" y="4530725"/>
            <a:ext cx="1692910" cy="1669414"/>
          </a:xfrm>
          <a:custGeom>
            <a:avLst/>
            <a:gdLst/>
            <a:ahLst/>
            <a:cxnLst/>
            <a:rect l="l" t="t" r="r" b="b"/>
            <a:pathLst>
              <a:path w="1692909" h="1669414">
                <a:moveTo>
                  <a:pt x="748" y="0"/>
                </a:moveTo>
                <a:lnTo>
                  <a:pt x="0" y="48567"/>
                </a:lnTo>
                <a:lnTo>
                  <a:pt x="628" y="96898"/>
                </a:lnTo>
                <a:lnTo>
                  <a:pt x="2618" y="144970"/>
                </a:lnTo>
                <a:lnTo>
                  <a:pt x="5954" y="192761"/>
                </a:lnTo>
                <a:lnTo>
                  <a:pt x="10620" y="240248"/>
                </a:lnTo>
                <a:lnTo>
                  <a:pt x="16600" y="287411"/>
                </a:lnTo>
                <a:lnTo>
                  <a:pt x="23879" y="334226"/>
                </a:lnTo>
                <a:lnTo>
                  <a:pt x="32440" y="380672"/>
                </a:lnTo>
                <a:lnTo>
                  <a:pt x="42268" y="426727"/>
                </a:lnTo>
                <a:lnTo>
                  <a:pt x="53347" y="472369"/>
                </a:lnTo>
                <a:lnTo>
                  <a:pt x="65662" y="517575"/>
                </a:lnTo>
                <a:lnTo>
                  <a:pt x="79195" y="562324"/>
                </a:lnTo>
                <a:lnTo>
                  <a:pt x="93932" y="606593"/>
                </a:lnTo>
                <a:lnTo>
                  <a:pt x="109857" y="650360"/>
                </a:lnTo>
                <a:lnTo>
                  <a:pt x="126954" y="693604"/>
                </a:lnTo>
                <a:lnTo>
                  <a:pt x="145207" y="736303"/>
                </a:lnTo>
                <a:lnTo>
                  <a:pt x="164600" y="778433"/>
                </a:lnTo>
                <a:lnTo>
                  <a:pt x="185118" y="819974"/>
                </a:lnTo>
                <a:lnTo>
                  <a:pt x="206744" y="860903"/>
                </a:lnTo>
                <a:lnTo>
                  <a:pt x="229464" y="901198"/>
                </a:lnTo>
                <a:lnTo>
                  <a:pt x="253260" y="940837"/>
                </a:lnTo>
                <a:lnTo>
                  <a:pt x="278118" y="979799"/>
                </a:lnTo>
                <a:lnTo>
                  <a:pt x="304021" y="1018060"/>
                </a:lnTo>
                <a:lnTo>
                  <a:pt x="330954" y="1055599"/>
                </a:lnTo>
                <a:lnTo>
                  <a:pt x="358900" y="1092394"/>
                </a:lnTo>
                <a:lnTo>
                  <a:pt x="387845" y="1128423"/>
                </a:lnTo>
                <a:lnTo>
                  <a:pt x="417772" y="1163663"/>
                </a:lnTo>
                <a:lnTo>
                  <a:pt x="448665" y="1198094"/>
                </a:lnTo>
                <a:lnTo>
                  <a:pt x="480509" y="1231692"/>
                </a:lnTo>
                <a:lnTo>
                  <a:pt x="513288" y="1264435"/>
                </a:lnTo>
                <a:lnTo>
                  <a:pt x="546985" y="1296302"/>
                </a:lnTo>
                <a:lnTo>
                  <a:pt x="581586" y="1327271"/>
                </a:lnTo>
                <a:lnTo>
                  <a:pt x="617075" y="1357319"/>
                </a:lnTo>
                <a:lnTo>
                  <a:pt x="653434" y="1386424"/>
                </a:lnTo>
                <a:lnTo>
                  <a:pt x="690650" y="1414565"/>
                </a:lnTo>
                <a:lnTo>
                  <a:pt x="728706" y="1441719"/>
                </a:lnTo>
                <a:lnTo>
                  <a:pt x="767585" y="1467864"/>
                </a:lnTo>
                <a:lnTo>
                  <a:pt x="807273" y="1492979"/>
                </a:lnTo>
                <a:lnTo>
                  <a:pt x="847754" y="1517040"/>
                </a:lnTo>
                <a:lnTo>
                  <a:pt x="889011" y="1540027"/>
                </a:lnTo>
                <a:lnTo>
                  <a:pt x="931029" y="1561916"/>
                </a:lnTo>
                <a:lnTo>
                  <a:pt x="973792" y="1582687"/>
                </a:lnTo>
                <a:lnTo>
                  <a:pt x="1017285" y="1602317"/>
                </a:lnTo>
                <a:lnTo>
                  <a:pt x="1061491" y="1620783"/>
                </a:lnTo>
                <a:lnTo>
                  <a:pt x="1106394" y="1638064"/>
                </a:lnTo>
                <a:lnTo>
                  <a:pt x="1151980" y="1654138"/>
                </a:lnTo>
                <a:lnTo>
                  <a:pt x="1198231" y="1668983"/>
                </a:lnTo>
                <a:lnTo>
                  <a:pt x="1692642" y="50164"/>
                </a:lnTo>
                <a:lnTo>
                  <a:pt x="748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7830325" y="4530725"/>
            <a:ext cx="1692910" cy="1669414"/>
          </a:xfrm>
          <a:custGeom>
            <a:avLst/>
            <a:gdLst/>
            <a:ahLst/>
            <a:cxnLst/>
            <a:rect l="l" t="t" r="r" b="b"/>
            <a:pathLst>
              <a:path w="1692909" h="1669414">
                <a:moveTo>
                  <a:pt x="1198231" y="1668983"/>
                </a:moveTo>
                <a:lnTo>
                  <a:pt x="1151980" y="1654138"/>
                </a:lnTo>
                <a:lnTo>
                  <a:pt x="1106394" y="1638064"/>
                </a:lnTo>
                <a:lnTo>
                  <a:pt x="1061491" y="1620783"/>
                </a:lnTo>
                <a:lnTo>
                  <a:pt x="1017285" y="1602317"/>
                </a:lnTo>
                <a:lnTo>
                  <a:pt x="973792" y="1582687"/>
                </a:lnTo>
                <a:lnTo>
                  <a:pt x="931029" y="1561916"/>
                </a:lnTo>
                <a:lnTo>
                  <a:pt x="889011" y="1540027"/>
                </a:lnTo>
                <a:lnTo>
                  <a:pt x="847754" y="1517040"/>
                </a:lnTo>
                <a:lnTo>
                  <a:pt x="807273" y="1492979"/>
                </a:lnTo>
                <a:lnTo>
                  <a:pt x="767585" y="1467864"/>
                </a:lnTo>
                <a:lnTo>
                  <a:pt x="728706" y="1441719"/>
                </a:lnTo>
                <a:lnTo>
                  <a:pt x="690650" y="1414565"/>
                </a:lnTo>
                <a:lnTo>
                  <a:pt x="653434" y="1386424"/>
                </a:lnTo>
                <a:lnTo>
                  <a:pt x="617075" y="1357319"/>
                </a:lnTo>
                <a:lnTo>
                  <a:pt x="581586" y="1327271"/>
                </a:lnTo>
                <a:lnTo>
                  <a:pt x="546985" y="1296302"/>
                </a:lnTo>
                <a:lnTo>
                  <a:pt x="513288" y="1264435"/>
                </a:lnTo>
                <a:lnTo>
                  <a:pt x="480509" y="1231692"/>
                </a:lnTo>
                <a:lnTo>
                  <a:pt x="448665" y="1198094"/>
                </a:lnTo>
                <a:lnTo>
                  <a:pt x="417772" y="1163663"/>
                </a:lnTo>
                <a:lnTo>
                  <a:pt x="387845" y="1128423"/>
                </a:lnTo>
                <a:lnTo>
                  <a:pt x="358900" y="1092394"/>
                </a:lnTo>
                <a:lnTo>
                  <a:pt x="330954" y="1055599"/>
                </a:lnTo>
                <a:lnTo>
                  <a:pt x="304021" y="1018060"/>
                </a:lnTo>
                <a:lnTo>
                  <a:pt x="278118" y="979799"/>
                </a:lnTo>
                <a:lnTo>
                  <a:pt x="253260" y="940837"/>
                </a:lnTo>
                <a:lnTo>
                  <a:pt x="229464" y="901198"/>
                </a:lnTo>
                <a:lnTo>
                  <a:pt x="206744" y="860903"/>
                </a:lnTo>
                <a:lnTo>
                  <a:pt x="185118" y="819974"/>
                </a:lnTo>
                <a:lnTo>
                  <a:pt x="164600" y="778433"/>
                </a:lnTo>
                <a:lnTo>
                  <a:pt x="145207" y="736303"/>
                </a:lnTo>
                <a:lnTo>
                  <a:pt x="126954" y="693604"/>
                </a:lnTo>
                <a:lnTo>
                  <a:pt x="109857" y="650360"/>
                </a:lnTo>
                <a:lnTo>
                  <a:pt x="93932" y="606593"/>
                </a:lnTo>
                <a:lnTo>
                  <a:pt x="79195" y="562324"/>
                </a:lnTo>
                <a:lnTo>
                  <a:pt x="65662" y="517575"/>
                </a:lnTo>
                <a:lnTo>
                  <a:pt x="53347" y="472369"/>
                </a:lnTo>
                <a:lnTo>
                  <a:pt x="42268" y="426727"/>
                </a:lnTo>
                <a:lnTo>
                  <a:pt x="32440" y="380672"/>
                </a:lnTo>
                <a:lnTo>
                  <a:pt x="23879" y="334226"/>
                </a:lnTo>
                <a:lnTo>
                  <a:pt x="16600" y="287411"/>
                </a:lnTo>
                <a:lnTo>
                  <a:pt x="10620" y="240248"/>
                </a:lnTo>
                <a:lnTo>
                  <a:pt x="5954" y="192761"/>
                </a:lnTo>
                <a:lnTo>
                  <a:pt x="2618" y="144970"/>
                </a:lnTo>
                <a:lnTo>
                  <a:pt x="628" y="96898"/>
                </a:lnTo>
                <a:lnTo>
                  <a:pt x="0" y="48567"/>
                </a:lnTo>
                <a:lnTo>
                  <a:pt x="748" y="0"/>
                </a:lnTo>
                <a:lnTo>
                  <a:pt x="1692642" y="50164"/>
                </a:lnTo>
                <a:lnTo>
                  <a:pt x="1198231" y="1668983"/>
                </a:lnTo>
                <a:close/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7831073" y="3298697"/>
            <a:ext cx="1692275" cy="1282700"/>
          </a:xfrm>
          <a:custGeom>
            <a:avLst/>
            <a:gdLst/>
            <a:ahLst/>
            <a:cxnLst/>
            <a:rect l="l" t="t" r="r" b="b"/>
            <a:pathLst>
              <a:path w="1692275" h="1282700">
                <a:moveTo>
                  <a:pt x="586867" y="0"/>
                </a:moveTo>
                <a:lnTo>
                  <a:pt x="548882" y="33747"/>
                </a:lnTo>
                <a:lnTo>
                  <a:pt x="512035" y="68513"/>
                </a:lnTo>
                <a:lnTo>
                  <a:pt x="476339" y="104266"/>
                </a:lnTo>
                <a:lnTo>
                  <a:pt x="441811" y="140978"/>
                </a:lnTo>
                <a:lnTo>
                  <a:pt x="408462" y="178618"/>
                </a:lnTo>
                <a:lnTo>
                  <a:pt x="376309" y="217157"/>
                </a:lnTo>
                <a:lnTo>
                  <a:pt x="345364" y="256565"/>
                </a:lnTo>
                <a:lnTo>
                  <a:pt x="315643" y="296812"/>
                </a:lnTo>
                <a:lnTo>
                  <a:pt x="287159" y="337868"/>
                </a:lnTo>
                <a:lnTo>
                  <a:pt x="259926" y="379704"/>
                </a:lnTo>
                <a:lnTo>
                  <a:pt x="233960" y="422289"/>
                </a:lnTo>
                <a:lnTo>
                  <a:pt x="209273" y="465594"/>
                </a:lnTo>
                <a:lnTo>
                  <a:pt x="185881" y="509588"/>
                </a:lnTo>
                <a:lnTo>
                  <a:pt x="163798" y="554243"/>
                </a:lnTo>
                <a:lnTo>
                  <a:pt x="143037" y="599529"/>
                </a:lnTo>
                <a:lnTo>
                  <a:pt x="123613" y="645414"/>
                </a:lnTo>
                <a:lnTo>
                  <a:pt x="105541" y="691871"/>
                </a:lnTo>
                <a:lnTo>
                  <a:pt x="88834" y="738868"/>
                </a:lnTo>
                <a:lnTo>
                  <a:pt x="73507" y="786376"/>
                </a:lnTo>
                <a:lnTo>
                  <a:pt x="59574" y="834365"/>
                </a:lnTo>
                <a:lnTo>
                  <a:pt x="47049" y="882806"/>
                </a:lnTo>
                <a:lnTo>
                  <a:pt x="35947" y="931669"/>
                </a:lnTo>
                <a:lnTo>
                  <a:pt x="26281" y="980923"/>
                </a:lnTo>
                <a:lnTo>
                  <a:pt x="18066" y="1030539"/>
                </a:lnTo>
                <a:lnTo>
                  <a:pt x="11316" y="1080487"/>
                </a:lnTo>
                <a:lnTo>
                  <a:pt x="6045" y="1130738"/>
                </a:lnTo>
                <a:lnTo>
                  <a:pt x="2269" y="1181261"/>
                </a:lnTo>
                <a:lnTo>
                  <a:pt x="0" y="1232027"/>
                </a:lnTo>
                <a:lnTo>
                  <a:pt x="1691894" y="1282191"/>
                </a:lnTo>
                <a:lnTo>
                  <a:pt x="586867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7831073" y="3298697"/>
            <a:ext cx="1692275" cy="1282700"/>
          </a:xfrm>
          <a:custGeom>
            <a:avLst/>
            <a:gdLst/>
            <a:ahLst/>
            <a:cxnLst/>
            <a:rect l="l" t="t" r="r" b="b"/>
            <a:pathLst>
              <a:path w="1692275" h="1282700">
                <a:moveTo>
                  <a:pt x="0" y="1232027"/>
                </a:moveTo>
                <a:lnTo>
                  <a:pt x="2269" y="1181261"/>
                </a:lnTo>
                <a:lnTo>
                  <a:pt x="6045" y="1130738"/>
                </a:lnTo>
                <a:lnTo>
                  <a:pt x="11316" y="1080487"/>
                </a:lnTo>
                <a:lnTo>
                  <a:pt x="18066" y="1030539"/>
                </a:lnTo>
                <a:lnTo>
                  <a:pt x="26281" y="980923"/>
                </a:lnTo>
                <a:lnTo>
                  <a:pt x="35947" y="931669"/>
                </a:lnTo>
                <a:lnTo>
                  <a:pt x="47049" y="882806"/>
                </a:lnTo>
                <a:lnTo>
                  <a:pt x="59574" y="834365"/>
                </a:lnTo>
                <a:lnTo>
                  <a:pt x="73507" y="786376"/>
                </a:lnTo>
                <a:lnTo>
                  <a:pt x="88834" y="738868"/>
                </a:lnTo>
                <a:lnTo>
                  <a:pt x="105541" y="691871"/>
                </a:lnTo>
                <a:lnTo>
                  <a:pt x="123613" y="645414"/>
                </a:lnTo>
                <a:lnTo>
                  <a:pt x="143037" y="599529"/>
                </a:lnTo>
                <a:lnTo>
                  <a:pt x="163798" y="554243"/>
                </a:lnTo>
                <a:lnTo>
                  <a:pt x="185881" y="509588"/>
                </a:lnTo>
                <a:lnTo>
                  <a:pt x="209273" y="465594"/>
                </a:lnTo>
                <a:lnTo>
                  <a:pt x="233960" y="422289"/>
                </a:lnTo>
                <a:lnTo>
                  <a:pt x="259926" y="379704"/>
                </a:lnTo>
                <a:lnTo>
                  <a:pt x="287159" y="337868"/>
                </a:lnTo>
                <a:lnTo>
                  <a:pt x="315643" y="296812"/>
                </a:lnTo>
                <a:lnTo>
                  <a:pt x="345364" y="256565"/>
                </a:lnTo>
                <a:lnTo>
                  <a:pt x="376309" y="217157"/>
                </a:lnTo>
                <a:lnTo>
                  <a:pt x="408462" y="178618"/>
                </a:lnTo>
                <a:lnTo>
                  <a:pt x="441811" y="140978"/>
                </a:lnTo>
                <a:lnTo>
                  <a:pt x="476339" y="104266"/>
                </a:lnTo>
                <a:lnTo>
                  <a:pt x="512035" y="68513"/>
                </a:lnTo>
                <a:lnTo>
                  <a:pt x="548882" y="33747"/>
                </a:lnTo>
                <a:lnTo>
                  <a:pt x="586867" y="0"/>
                </a:lnTo>
                <a:lnTo>
                  <a:pt x="1691894" y="1282191"/>
                </a:lnTo>
                <a:lnTo>
                  <a:pt x="0" y="1232027"/>
                </a:lnTo>
                <a:close/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8417941" y="3177032"/>
            <a:ext cx="1105535" cy="1403985"/>
          </a:xfrm>
          <a:custGeom>
            <a:avLst/>
            <a:gdLst/>
            <a:ahLst/>
            <a:cxnLst/>
            <a:rect l="l" t="t" r="r" b="b"/>
            <a:pathLst>
              <a:path w="1105534" h="1403985">
                <a:moveTo>
                  <a:pt x="159384" y="0"/>
                </a:moveTo>
                <a:lnTo>
                  <a:pt x="118193" y="28672"/>
                </a:lnTo>
                <a:lnTo>
                  <a:pt x="77882" y="58499"/>
                </a:lnTo>
                <a:lnTo>
                  <a:pt x="38477" y="89493"/>
                </a:lnTo>
                <a:lnTo>
                  <a:pt x="0" y="121665"/>
                </a:lnTo>
                <a:lnTo>
                  <a:pt x="1105027" y="1403857"/>
                </a:lnTo>
                <a:lnTo>
                  <a:pt x="159384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8417941" y="3177032"/>
            <a:ext cx="1105535" cy="1403985"/>
          </a:xfrm>
          <a:custGeom>
            <a:avLst/>
            <a:gdLst/>
            <a:ahLst/>
            <a:cxnLst/>
            <a:rect l="l" t="t" r="r" b="b"/>
            <a:pathLst>
              <a:path w="1105534" h="1403985">
                <a:moveTo>
                  <a:pt x="0" y="121665"/>
                </a:moveTo>
                <a:lnTo>
                  <a:pt x="38477" y="89493"/>
                </a:lnTo>
                <a:lnTo>
                  <a:pt x="77882" y="58499"/>
                </a:lnTo>
                <a:lnTo>
                  <a:pt x="118193" y="28672"/>
                </a:lnTo>
                <a:lnTo>
                  <a:pt x="159384" y="0"/>
                </a:lnTo>
                <a:lnTo>
                  <a:pt x="1105027" y="1403857"/>
                </a:lnTo>
                <a:lnTo>
                  <a:pt x="0" y="121665"/>
                </a:lnTo>
                <a:close/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8577326" y="2900172"/>
            <a:ext cx="946150" cy="1680845"/>
          </a:xfrm>
          <a:custGeom>
            <a:avLst/>
            <a:gdLst/>
            <a:ahLst/>
            <a:cxnLst/>
            <a:rect l="l" t="t" r="r" b="b"/>
            <a:pathLst>
              <a:path w="946150" h="1680845">
                <a:moveTo>
                  <a:pt x="745363" y="0"/>
                </a:moveTo>
                <a:lnTo>
                  <a:pt x="695470" y="6692"/>
                </a:lnTo>
                <a:lnTo>
                  <a:pt x="645874" y="14855"/>
                </a:lnTo>
                <a:lnTo>
                  <a:pt x="596604" y="24476"/>
                </a:lnTo>
                <a:lnTo>
                  <a:pt x="547693" y="35544"/>
                </a:lnTo>
                <a:lnTo>
                  <a:pt x="499171" y="48046"/>
                </a:lnTo>
                <a:lnTo>
                  <a:pt x="451069" y="61972"/>
                </a:lnTo>
                <a:lnTo>
                  <a:pt x="403419" y="77308"/>
                </a:lnTo>
                <a:lnTo>
                  <a:pt x="356250" y="94043"/>
                </a:lnTo>
                <a:lnTo>
                  <a:pt x="309596" y="112165"/>
                </a:lnTo>
                <a:lnTo>
                  <a:pt x="263486" y="131663"/>
                </a:lnTo>
                <a:lnTo>
                  <a:pt x="217951" y="152524"/>
                </a:lnTo>
                <a:lnTo>
                  <a:pt x="173023" y="174736"/>
                </a:lnTo>
                <a:lnTo>
                  <a:pt x="128733" y="198287"/>
                </a:lnTo>
                <a:lnTo>
                  <a:pt x="85112" y="223166"/>
                </a:lnTo>
                <a:lnTo>
                  <a:pt x="42190" y="249361"/>
                </a:lnTo>
                <a:lnTo>
                  <a:pt x="0" y="276860"/>
                </a:lnTo>
                <a:lnTo>
                  <a:pt x="945642" y="1680717"/>
                </a:lnTo>
                <a:lnTo>
                  <a:pt x="745363" y="0"/>
                </a:lnTo>
                <a:close/>
              </a:path>
            </a:pathLst>
          </a:custGeom>
          <a:solidFill>
            <a:srgbClr val="6FAC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8577326" y="2900172"/>
            <a:ext cx="946150" cy="1680845"/>
          </a:xfrm>
          <a:custGeom>
            <a:avLst/>
            <a:gdLst/>
            <a:ahLst/>
            <a:cxnLst/>
            <a:rect l="l" t="t" r="r" b="b"/>
            <a:pathLst>
              <a:path w="946150" h="1680845">
                <a:moveTo>
                  <a:pt x="0" y="276860"/>
                </a:moveTo>
                <a:lnTo>
                  <a:pt x="42190" y="249361"/>
                </a:lnTo>
                <a:lnTo>
                  <a:pt x="85112" y="223166"/>
                </a:lnTo>
                <a:lnTo>
                  <a:pt x="128733" y="198287"/>
                </a:lnTo>
                <a:lnTo>
                  <a:pt x="173023" y="174736"/>
                </a:lnTo>
                <a:lnTo>
                  <a:pt x="217951" y="152524"/>
                </a:lnTo>
                <a:lnTo>
                  <a:pt x="263486" y="131663"/>
                </a:lnTo>
                <a:lnTo>
                  <a:pt x="309596" y="112165"/>
                </a:lnTo>
                <a:lnTo>
                  <a:pt x="356250" y="94043"/>
                </a:lnTo>
                <a:lnTo>
                  <a:pt x="403419" y="77308"/>
                </a:lnTo>
                <a:lnTo>
                  <a:pt x="451069" y="61972"/>
                </a:lnTo>
                <a:lnTo>
                  <a:pt x="499171" y="48046"/>
                </a:lnTo>
                <a:lnTo>
                  <a:pt x="547693" y="35544"/>
                </a:lnTo>
                <a:lnTo>
                  <a:pt x="596604" y="24476"/>
                </a:lnTo>
                <a:lnTo>
                  <a:pt x="645874" y="14855"/>
                </a:lnTo>
                <a:lnTo>
                  <a:pt x="695470" y="6692"/>
                </a:lnTo>
                <a:lnTo>
                  <a:pt x="745363" y="0"/>
                </a:lnTo>
                <a:lnTo>
                  <a:pt x="945642" y="1680717"/>
                </a:lnTo>
                <a:lnTo>
                  <a:pt x="0" y="276860"/>
                </a:lnTo>
                <a:close/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9322689" y="2888360"/>
            <a:ext cx="200660" cy="1692910"/>
          </a:xfrm>
          <a:custGeom>
            <a:avLst/>
            <a:gdLst/>
            <a:ahLst/>
            <a:cxnLst/>
            <a:rect l="l" t="t" r="r" b="b"/>
            <a:pathLst>
              <a:path w="200659" h="1692910">
                <a:moveTo>
                  <a:pt x="200278" y="0"/>
                </a:moveTo>
                <a:lnTo>
                  <a:pt x="150090" y="738"/>
                </a:lnTo>
                <a:lnTo>
                  <a:pt x="99948" y="2952"/>
                </a:lnTo>
                <a:lnTo>
                  <a:pt x="49903" y="6643"/>
                </a:lnTo>
                <a:lnTo>
                  <a:pt x="0" y="11811"/>
                </a:lnTo>
                <a:lnTo>
                  <a:pt x="200278" y="1692528"/>
                </a:lnTo>
                <a:lnTo>
                  <a:pt x="200278" y="0"/>
                </a:lnTo>
                <a:close/>
              </a:path>
            </a:pathLst>
          </a:custGeom>
          <a:solidFill>
            <a:srgbClr val="25447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9322689" y="2888360"/>
            <a:ext cx="200660" cy="1692910"/>
          </a:xfrm>
          <a:custGeom>
            <a:avLst/>
            <a:gdLst/>
            <a:ahLst/>
            <a:cxnLst/>
            <a:rect l="l" t="t" r="r" b="b"/>
            <a:pathLst>
              <a:path w="200659" h="1692910">
                <a:moveTo>
                  <a:pt x="0" y="11811"/>
                </a:moveTo>
                <a:lnTo>
                  <a:pt x="49903" y="6643"/>
                </a:lnTo>
                <a:lnTo>
                  <a:pt x="99948" y="2952"/>
                </a:lnTo>
                <a:lnTo>
                  <a:pt x="150090" y="738"/>
                </a:lnTo>
                <a:lnTo>
                  <a:pt x="200278" y="0"/>
                </a:lnTo>
                <a:lnTo>
                  <a:pt x="200278" y="1692528"/>
                </a:lnTo>
                <a:lnTo>
                  <a:pt x="0" y="11811"/>
                </a:lnTo>
                <a:close/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7/6/2022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7/6/2022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7/6/2022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602994" y="2321128"/>
            <a:ext cx="4644390" cy="9404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602994" y="3222497"/>
            <a:ext cx="8467090" cy="2359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mailto:sam@sycf.org.uk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02994" y="1953590"/>
            <a:ext cx="8652510" cy="2586355"/>
          </a:xfrm>
          <a:prstGeom prst="rect">
            <a:avLst/>
          </a:prstGeom>
        </p:spPr>
        <p:txBody>
          <a:bodyPr vert="horz" wrap="square" lIns="0" tIns="104139" rIns="0" bIns="0" rtlCol="0">
            <a:spAutoFit/>
          </a:bodyPr>
          <a:lstStyle/>
          <a:p>
            <a:pPr marL="12700" marR="5080">
              <a:lnSpc>
                <a:spcPct val="90000"/>
              </a:lnSpc>
              <a:spcBef>
                <a:spcPts val="819"/>
              </a:spcBef>
              <a:tabLst>
                <a:tab pos="7099934" algn="l"/>
              </a:tabLst>
            </a:pPr>
            <a:r>
              <a:rPr sz="6000" spc="-90" dirty="0">
                <a:solidFill>
                  <a:srgbClr val="FFFFFF"/>
                </a:solidFill>
                <a:latin typeface="Calibri"/>
                <a:cs typeface="Calibri"/>
              </a:rPr>
              <a:t>Headline</a:t>
            </a:r>
            <a:r>
              <a:rPr sz="6000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6000" spc="5" dirty="0">
                <a:solidFill>
                  <a:srgbClr val="FFFFFF"/>
                </a:solidFill>
                <a:latin typeface="Calibri"/>
                <a:cs typeface="Calibri"/>
              </a:rPr>
              <a:t>findings </a:t>
            </a:r>
            <a:r>
              <a:rPr sz="6000" spc="-95" dirty="0">
                <a:solidFill>
                  <a:srgbClr val="FFFFFF"/>
                </a:solidFill>
                <a:latin typeface="Calibri"/>
                <a:cs typeface="Calibri"/>
              </a:rPr>
              <a:t>from	</a:t>
            </a:r>
            <a:r>
              <a:rPr sz="6000" spc="-65" dirty="0">
                <a:solidFill>
                  <a:srgbClr val="FFFFFF"/>
                </a:solidFill>
                <a:latin typeface="Calibri"/>
                <a:cs typeface="Calibri"/>
              </a:rPr>
              <a:t>the  </a:t>
            </a:r>
            <a:r>
              <a:rPr sz="6000" spc="50" dirty="0">
                <a:solidFill>
                  <a:srgbClr val="FFFFFF"/>
                </a:solidFill>
                <a:latin typeface="Calibri"/>
                <a:cs typeface="Calibri"/>
              </a:rPr>
              <a:t>South </a:t>
            </a:r>
            <a:r>
              <a:rPr sz="6000" spc="-55" dirty="0">
                <a:solidFill>
                  <a:srgbClr val="FFFFFF"/>
                </a:solidFill>
                <a:latin typeface="Calibri"/>
                <a:cs typeface="Calibri"/>
              </a:rPr>
              <a:t>Yorkshire </a:t>
            </a:r>
            <a:r>
              <a:rPr sz="6000" spc="-10" dirty="0">
                <a:solidFill>
                  <a:srgbClr val="FFFFFF"/>
                </a:solidFill>
                <a:latin typeface="Calibri"/>
                <a:cs typeface="Calibri"/>
              </a:rPr>
              <a:t>Community  </a:t>
            </a:r>
            <a:r>
              <a:rPr sz="6000" spc="35" dirty="0">
                <a:solidFill>
                  <a:srgbClr val="FFFFFF"/>
                </a:solidFill>
                <a:latin typeface="Calibri"/>
                <a:cs typeface="Calibri"/>
              </a:rPr>
              <a:t>Sector </a:t>
            </a:r>
            <a:r>
              <a:rPr sz="6000" spc="-65" dirty="0">
                <a:solidFill>
                  <a:srgbClr val="FFFFFF"/>
                </a:solidFill>
                <a:latin typeface="Calibri"/>
                <a:cs typeface="Calibri"/>
              </a:rPr>
              <a:t>Resilience</a:t>
            </a:r>
            <a:r>
              <a:rPr sz="60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6000" spc="-35" dirty="0">
                <a:solidFill>
                  <a:srgbClr val="FFFFFF"/>
                </a:solidFill>
                <a:latin typeface="Calibri"/>
                <a:cs typeface="Calibri"/>
              </a:rPr>
              <a:t>Survey</a:t>
            </a:r>
            <a:endParaRPr sz="6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02994" y="4773320"/>
            <a:ext cx="2755900" cy="12115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7900"/>
              </a:lnSpc>
              <a:spcBef>
                <a:spcPts val="95"/>
              </a:spcBef>
            </a:pPr>
            <a:r>
              <a:rPr sz="2200" b="1" spc="-65" dirty="0">
                <a:solidFill>
                  <a:srgbClr val="FFFFFF"/>
                </a:solidFill>
                <a:latin typeface="Cambria"/>
                <a:cs typeface="Cambria"/>
              </a:rPr>
              <a:t>Dr. </a:t>
            </a:r>
            <a:r>
              <a:rPr sz="2200" b="1" spc="-95" dirty="0">
                <a:solidFill>
                  <a:srgbClr val="FFFFFF"/>
                </a:solidFill>
                <a:latin typeface="Cambria"/>
                <a:cs typeface="Cambria"/>
              </a:rPr>
              <a:t>Jon </a:t>
            </a:r>
            <a:r>
              <a:rPr sz="2200" b="1" spc="-110" dirty="0">
                <a:solidFill>
                  <a:srgbClr val="FFFFFF"/>
                </a:solidFill>
                <a:latin typeface="Cambria"/>
                <a:cs typeface="Cambria"/>
              </a:rPr>
              <a:t>Burchell  </a:t>
            </a:r>
            <a:r>
              <a:rPr sz="2200" b="1" spc="-100" dirty="0">
                <a:solidFill>
                  <a:srgbClr val="FFFFFF"/>
                </a:solidFill>
                <a:latin typeface="Cambria"/>
                <a:cs typeface="Cambria"/>
              </a:rPr>
              <a:t>Vaibhavi </a:t>
            </a:r>
            <a:r>
              <a:rPr sz="2200" b="1" spc="-105" dirty="0">
                <a:solidFill>
                  <a:srgbClr val="FFFFFF"/>
                </a:solidFill>
                <a:latin typeface="Cambria"/>
                <a:cs typeface="Cambria"/>
              </a:rPr>
              <a:t>Deshpandi  </a:t>
            </a:r>
            <a:r>
              <a:rPr sz="2200" b="1" spc="-65" dirty="0">
                <a:solidFill>
                  <a:srgbClr val="FFFFFF"/>
                </a:solidFill>
                <a:latin typeface="Cambria"/>
                <a:cs typeface="Cambria"/>
              </a:rPr>
              <a:t>University </a:t>
            </a:r>
            <a:r>
              <a:rPr sz="2200" b="1" spc="35" dirty="0">
                <a:solidFill>
                  <a:srgbClr val="FFFFFF"/>
                </a:solidFill>
                <a:latin typeface="Cambria"/>
                <a:cs typeface="Cambria"/>
              </a:rPr>
              <a:t>of</a:t>
            </a:r>
            <a:r>
              <a:rPr sz="2200" b="1" spc="2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2200" b="1" spc="-40" dirty="0">
                <a:solidFill>
                  <a:srgbClr val="FFFFFF"/>
                </a:solidFill>
                <a:latin typeface="Cambria"/>
                <a:cs typeface="Cambria"/>
              </a:rPr>
              <a:t>Sheffield</a:t>
            </a:r>
            <a:endParaRPr sz="2200">
              <a:latin typeface="Cambria"/>
              <a:cs typeface="Cambria"/>
            </a:endParaRPr>
          </a:p>
        </p:txBody>
      </p:sp>
      <p:sp>
        <p:nvSpPr>
          <p:cNvPr id="4" name="object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1074420"/>
          </a:xfrm>
          <a:custGeom>
            <a:avLst/>
            <a:gdLst/>
            <a:ahLst/>
            <a:cxnLst/>
            <a:rect l="l" t="t" r="r" b="b"/>
            <a:pathLst>
              <a:path w="12192000" h="1074420">
                <a:moveTo>
                  <a:pt x="0" y="1074420"/>
                </a:moveTo>
                <a:lnTo>
                  <a:pt x="12192000" y="1074420"/>
                </a:lnTo>
                <a:lnTo>
                  <a:pt x="12192000" y="0"/>
                </a:lnTo>
                <a:lnTo>
                  <a:pt x="0" y="0"/>
                </a:lnTo>
                <a:lnTo>
                  <a:pt x="0" y="10744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059923" y="182879"/>
            <a:ext cx="1836420" cy="7391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074419"/>
            <a:ext cx="12192000" cy="5783580"/>
          </a:xfrm>
          <a:custGeom>
            <a:avLst/>
            <a:gdLst/>
            <a:ahLst/>
            <a:cxnLst/>
            <a:rect l="l" t="t" r="r" b="b"/>
            <a:pathLst>
              <a:path w="12192000" h="5783580">
                <a:moveTo>
                  <a:pt x="0" y="5783579"/>
                </a:moveTo>
                <a:lnTo>
                  <a:pt x="12192000" y="5783579"/>
                </a:lnTo>
                <a:lnTo>
                  <a:pt x="12192000" y="0"/>
                </a:lnTo>
                <a:lnTo>
                  <a:pt x="0" y="0"/>
                </a:lnTo>
                <a:lnTo>
                  <a:pt x="0" y="5783579"/>
                </a:lnTo>
                <a:close/>
              </a:path>
            </a:pathLst>
          </a:custGeom>
          <a:solidFill>
            <a:srgbClr val="DF4D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33400" y="2148839"/>
            <a:ext cx="11125200" cy="4526280"/>
          </a:xfrm>
          <a:custGeom>
            <a:avLst/>
            <a:gdLst/>
            <a:ahLst/>
            <a:cxnLst/>
            <a:rect l="l" t="t" r="r" b="b"/>
            <a:pathLst>
              <a:path w="11125200" h="4526280">
                <a:moveTo>
                  <a:pt x="0" y="4526280"/>
                </a:moveTo>
                <a:lnTo>
                  <a:pt x="11125200" y="4526280"/>
                </a:lnTo>
                <a:lnTo>
                  <a:pt x="11125200" y="0"/>
                </a:lnTo>
                <a:lnTo>
                  <a:pt x="0" y="0"/>
                </a:lnTo>
                <a:lnTo>
                  <a:pt x="0" y="452628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3212401" y="2284285"/>
          <a:ext cx="8138787" cy="36835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140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40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36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10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406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620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985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0700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2097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87984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15849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311">
                <a:tc gridSpan="9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solidFill>
                      <a:srgbClr val="4471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EC7C3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546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0311">
                <a:tc gridSpan="1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4471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546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0312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4471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8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EC7C3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699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0312"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solidFill>
                      <a:srgbClr val="4471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9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EC7C3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546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0312">
                <a:tc gridSpan="1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solidFill>
                      <a:srgbClr val="4471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EC7C3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546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0312">
                <a:tc gridSpan="1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solidFill>
                      <a:srgbClr val="4471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EC7C3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699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0312">
                <a:tc gridSpan="1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solidFill>
                      <a:srgbClr val="4471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EC7C3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697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3112135" y="6050991"/>
            <a:ext cx="21336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5" dirty="0">
                <a:solidFill>
                  <a:srgbClr val="585858"/>
                </a:solidFill>
                <a:latin typeface="Calibri"/>
                <a:cs typeface="Calibri"/>
              </a:rPr>
              <a:t>0%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886961" y="6050991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1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952993" y="6050991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6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766175" y="6050991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7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579356" y="6050991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8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392536" y="6050991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9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167109" y="6050991"/>
            <a:ext cx="36576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1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0%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03300" y="2430602"/>
            <a:ext cx="2488565" cy="33674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7620" algn="r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O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t</a:t>
            </a:r>
            <a:r>
              <a:rPr sz="1200" spc="-10" dirty="0">
                <a:solidFill>
                  <a:srgbClr val="585858"/>
                </a:solidFill>
                <a:latin typeface="Calibri"/>
                <a:cs typeface="Calibri"/>
              </a:rPr>
              <a:t>h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er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000">
              <a:latin typeface="Calibri"/>
              <a:cs typeface="Calibri"/>
            </a:endParaRPr>
          </a:p>
          <a:p>
            <a:pPr marR="5080" algn="r">
              <a:lnSpc>
                <a:spcPct val="100000"/>
              </a:lnSpc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Company 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Limited 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by</a:t>
            </a:r>
            <a:r>
              <a:rPr sz="1200" spc="-65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Share</a:t>
            </a:r>
            <a:endParaRPr sz="1200">
              <a:latin typeface="Calibri"/>
              <a:cs typeface="Calibri"/>
            </a:endParaRPr>
          </a:p>
          <a:p>
            <a:pPr marL="629920" marR="7620" indent="1294130" algn="r">
              <a:lnSpc>
                <a:spcPct val="287800"/>
              </a:lnSpc>
              <a:spcBef>
                <a:spcPts val="5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a</a:t>
            </a:r>
            <a:r>
              <a:rPr sz="1200" spc="-95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mutual 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Community Interest</a:t>
            </a:r>
            <a:r>
              <a:rPr sz="1200" spc="-35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company</a:t>
            </a:r>
            <a:endParaRPr sz="1200">
              <a:latin typeface="Calibri"/>
              <a:cs typeface="Calibri"/>
            </a:endParaRPr>
          </a:p>
          <a:p>
            <a:pPr marL="567690" marR="7620" indent="-555625" algn="r">
              <a:lnSpc>
                <a:spcPct val="287800"/>
              </a:lnSpc>
            </a:pP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Group or</a:t>
            </a:r>
            <a:r>
              <a:rPr sz="1200" spc="15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unincorporated</a:t>
            </a:r>
            <a:r>
              <a:rPr sz="1200" spc="10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organisations 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Company limited</a:t>
            </a:r>
            <a:r>
              <a:rPr sz="1200" spc="-40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by</a:t>
            </a:r>
            <a:r>
              <a:rPr sz="1200" spc="-25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guarantee  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Charitable</a:t>
            </a:r>
            <a:r>
              <a:rPr sz="1200" spc="-30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Organisations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3" name="object 1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594859" y="6426708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20" h="83820">
                <a:moveTo>
                  <a:pt x="0" y="83819"/>
                </a:moveTo>
                <a:lnTo>
                  <a:pt x="83820" y="83819"/>
                </a:lnTo>
                <a:lnTo>
                  <a:pt x="83820" y="0"/>
                </a:lnTo>
                <a:lnTo>
                  <a:pt x="0" y="0"/>
                </a:lnTo>
                <a:lnTo>
                  <a:pt x="0" y="83819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4700142" y="6050991"/>
            <a:ext cx="1261110" cy="5054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25500" algn="l"/>
              </a:tabLst>
            </a:pP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20%	30%</a:t>
            </a:r>
            <a:endParaRPr sz="1200">
              <a:latin typeface="Calibri"/>
              <a:cs typeface="Calibri"/>
            </a:endParaRPr>
          </a:p>
          <a:p>
            <a:pPr marL="16510">
              <a:lnSpc>
                <a:spcPct val="100000"/>
              </a:lnSpc>
              <a:spcBef>
                <a:spcPts val="9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 had 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to shut</a:t>
            </a:r>
            <a:r>
              <a:rPr sz="1200" spc="-80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down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5" name="object 1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224015" y="6426708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20" h="83820">
                <a:moveTo>
                  <a:pt x="0" y="83819"/>
                </a:moveTo>
                <a:lnTo>
                  <a:pt x="83820" y="83819"/>
                </a:lnTo>
                <a:lnTo>
                  <a:pt x="83820" y="0"/>
                </a:lnTo>
                <a:lnTo>
                  <a:pt x="0" y="0"/>
                </a:lnTo>
                <a:lnTo>
                  <a:pt x="0" y="83819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6326504" y="6050991"/>
            <a:ext cx="1304290" cy="5054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25500" algn="l"/>
              </a:tabLst>
            </a:pP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40%	50%</a:t>
            </a:r>
            <a:endParaRPr sz="1200">
              <a:latin typeface="Calibri"/>
              <a:cs typeface="Calibri"/>
            </a:endParaRPr>
          </a:p>
          <a:p>
            <a:pPr marL="18415">
              <a:lnSpc>
                <a:spcPct val="100000"/>
              </a:lnSpc>
              <a:spcBef>
                <a:spcPts val="9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 did 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not shut</a:t>
            </a:r>
            <a:r>
              <a:rPr sz="1200" spc="-70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585858"/>
                </a:solidFill>
                <a:latin typeface="Calibri"/>
                <a:cs typeface="Calibri"/>
              </a:rPr>
              <a:t>down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title"/>
          </p:nvPr>
        </p:nvSpPr>
        <p:spPr>
          <a:xfrm>
            <a:off x="916939" y="1327531"/>
            <a:ext cx="708279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spc="-50" dirty="0">
                <a:latin typeface="Cambria"/>
                <a:cs typeface="Cambria"/>
              </a:rPr>
              <a:t>Closing </a:t>
            </a:r>
            <a:r>
              <a:rPr sz="4400" b="1" spc="-145" dirty="0">
                <a:latin typeface="Cambria"/>
                <a:cs typeface="Cambria"/>
              </a:rPr>
              <a:t>services </a:t>
            </a:r>
            <a:r>
              <a:rPr sz="4400" b="1" spc="-155" dirty="0">
                <a:latin typeface="Cambria"/>
                <a:cs typeface="Cambria"/>
              </a:rPr>
              <a:t>by</a:t>
            </a:r>
            <a:r>
              <a:rPr sz="4400" b="1" spc="10" dirty="0">
                <a:latin typeface="Cambria"/>
                <a:cs typeface="Cambria"/>
              </a:rPr>
              <a:t> </a:t>
            </a:r>
            <a:r>
              <a:rPr sz="4400" b="1" spc="-65" dirty="0">
                <a:latin typeface="Cambria"/>
                <a:cs typeface="Cambria"/>
              </a:rPr>
              <a:t>structure</a:t>
            </a:r>
            <a:endParaRPr sz="4400" dirty="0">
              <a:latin typeface="Cambria"/>
              <a:cs typeface="Cambria"/>
            </a:endParaRPr>
          </a:p>
        </p:txBody>
      </p:sp>
      <p:sp>
        <p:nvSpPr>
          <p:cNvPr id="18" name="object 1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1074420"/>
          </a:xfrm>
          <a:custGeom>
            <a:avLst/>
            <a:gdLst/>
            <a:ahLst/>
            <a:cxnLst/>
            <a:rect l="l" t="t" r="r" b="b"/>
            <a:pathLst>
              <a:path w="12192000" h="1074420">
                <a:moveTo>
                  <a:pt x="0" y="1074420"/>
                </a:moveTo>
                <a:lnTo>
                  <a:pt x="12192000" y="1074420"/>
                </a:lnTo>
                <a:lnTo>
                  <a:pt x="12192000" y="0"/>
                </a:lnTo>
                <a:lnTo>
                  <a:pt x="0" y="0"/>
                </a:lnTo>
                <a:lnTo>
                  <a:pt x="0" y="10744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059923" y="182879"/>
            <a:ext cx="1836420" cy="7391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074419"/>
            <a:ext cx="12192000" cy="5783580"/>
          </a:xfrm>
          <a:custGeom>
            <a:avLst/>
            <a:gdLst/>
            <a:ahLst/>
            <a:cxnLst/>
            <a:rect l="l" t="t" r="r" b="b"/>
            <a:pathLst>
              <a:path w="12192000" h="5783580">
                <a:moveTo>
                  <a:pt x="0" y="5783579"/>
                </a:moveTo>
                <a:lnTo>
                  <a:pt x="12192000" y="5783579"/>
                </a:lnTo>
                <a:lnTo>
                  <a:pt x="12192000" y="0"/>
                </a:lnTo>
                <a:lnTo>
                  <a:pt x="0" y="0"/>
                </a:lnTo>
                <a:lnTo>
                  <a:pt x="0" y="5783579"/>
                </a:lnTo>
                <a:close/>
              </a:path>
            </a:pathLst>
          </a:custGeom>
          <a:solidFill>
            <a:srgbClr val="00A4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33400" y="2148839"/>
            <a:ext cx="11125200" cy="4526280"/>
          </a:xfrm>
          <a:custGeom>
            <a:avLst/>
            <a:gdLst/>
            <a:ahLst/>
            <a:cxnLst/>
            <a:rect l="l" t="t" r="r" b="b"/>
            <a:pathLst>
              <a:path w="11125200" h="4526280">
                <a:moveTo>
                  <a:pt x="0" y="4526280"/>
                </a:moveTo>
                <a:lnTo>
                  <a:pt x="11125200" y="4526280"/>
                </a:lnTo>
                <a:lnTo>
                  <a:pt x="11125200" y="0"/>
                </a:lnTo>
                <a:lnTo>
                  <a:pt x="0" y="0"/>
                </a:lnTo>
                <a:lnTo>
                  <a:pt x="0" y="452628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420177" y="2284285"/>
          <a:ext cx="9930125" cy="36835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93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25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25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25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25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25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25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9250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3309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127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794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3309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1844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5363">
                <a:tc gridSpan="8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4471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EC7C3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880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5363">
                <a:tc gridSpan="7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4471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EC7C3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880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5364">
                <a:tc gridSpan="1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4471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880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5363">
                <a:tc gridSpan="10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solidFill>
                      <a:srgbClr val="4471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EC7C3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728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6887">
                <a:tc gridSpan="1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solidFill>
                      <a:srgbClr val="4471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EC7C3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728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5363">
                <a:tc gridSpan="9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solidFill>
                      <a:srgbClr val="4471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EC7C3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44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1320164" y="6050991"/>
            <a:ext cx="2127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0%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273935" y="6050991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1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266313" y="6050991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2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258817" y="6050991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3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251196" y="6050991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4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228456" y="6050991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7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220961" y="6050991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8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213340" y="6050991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9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167109" y="6050991"/>
            <a:ext cx="36576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1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0%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03300" y="2474416"/>
            <a:ext cx="694055" cy="32797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&gt;</a:t>
            </a:r>
            <a:r>
              <a:rPr sz="1200" spc="-10" dirty="0">
                <a:solidFill>
                  <a:srgbClr val="585858"/>
                </a:solidFill>
                <a:latin typeface="Calibri"/>
                <a:cs typeface="Calibri"/>
              </a:rPr>
              <a:t>5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M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550">
              <a:latin typeface="Calibri"/>
              <a:cs typeface="Calibri"/>
            </a:endParaRPr>
          </a:p>
          <a:p>
            <a:pPr marR="5715" algn="r">
              <a:lnSpc>
                <a:spcPct val="100000"/>
              </a:lnSpc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1M-</a:t>
            </a:r>
            <a:r>
              <a:rPr sz="1200" spc="-10" dirty="0">
                <a:solidFill>
                  <a:srgbClr val="585858"/>
                </a:solidFill>
                <a:latin typeface="Calibri"/>
                <a:cs typeface="Calibri"/>
              </a:rPr>
              <a:t>5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M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550">
              <a:latin typeface="Calibri"/>
              <a:cs typeface="Calibri"/>
            </a:endParaRPr>
          </a:p>
          <a:p>
            <a:pPr marR="5715" algn="r">
              <a:lnSpc>
                <a:spcPct val="100000"/>
              </a:lnSpc>
            </a:pP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500K-</a:t>
            </a:r>
            <a:r>
              <a:rPr sz="1200" spc="-85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1M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550">
              <a:latin typeface="Calibri"/>
              <a:cs typeface="Calibri"/>
            </a:endParaRPr>
          </a:p>
          <a:p>
            <a:pPr marR="5080" algn="r">
              <a:lnSpc>
                <a:spcPct val="100000"/>
              </a:lnSpc>
              <a:spcBef>
                <a:spcPts val="5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1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0K-</a:t>
            </a:r>
            <a:r>
              <a:rPr sz="1200" spc="-10" dirty="0">
                <a:solidFill>
                  <a:srgbClr val="585858"/>
                </a:solidFill>
                <a:latin typeface="Calibri"/>
                <a:cs typeface="Calibri"/>
              </a:rPr>
              <a:t>5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spc="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K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550">
              <a:latin typeface="Calibri"/>
              <a:cs typeface="Calibri"/>
            </a:endParaRPr>
          </a:p>
          <a:p>
            <a:pPr marR="5080" algn="r">
              <a:lnSpc>
                <a:spcPct val="100000"/>
              </a:lnSpc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1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K-1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0K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550">
              <a:latin typeface="Calibri"/>
              <a:cs typeface="Calibri"/>
            </a:endParaRPr>
          </a:p>
          <a:p>
            <a:pPr marR="5080" algn="r">
              <a:lnSpc>
                <a:spcPct val="100000"/>
              </a:lnSpc>
            </a:pP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&lt;</a:t>
            </a:r>
            <a:r>
              <a:rPr sz="1200" spc="-10" dirty="0">
                <a:solidFill>
                  <a:srgbClr val="585858"/>
                </a:solidFill>
                <a:latin typeface="Calibri"/>
                <a:cs typeface="Calibri"/>
              </a:rPr>
              <a:t>1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0K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5" name="object 1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614671" y="6426708"/>
            <a:ext cx="82550" cy="83820"/>
          </a:xfrm>
          <a:custGeom>
            <a:avLst/>
            <a:gdLst/>
            <a:ahLst/>
            <a:cxnLst/>
            <a:rect l="l" t="t" r="r" b="b"/>
            <a:pathLst>
              <a:path w="82550" h="83820">
                <a:moveTo>
                  <a:pt x="0" y="83819"/>
                </a:moveTo>
                <a:lnTo>
                  <a:pt x="82296" y="83819"/>
                </a:lnTo>
                <a:lnTo>
                  <a:pt x="82296" y="0"/>
                </a:lnTo>
                <a:lnTo>
                  <a:pt x="0" y="0"/>
                </a:lnTo>
                <a:lnTo>
                  <a:pt x="0" y="83819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4722621" y="6348171"/>
            <a:ext cx="125666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 had 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to shut</a:t>
            </a:r>
            <a:r>
              <a:rPr sz="1200" spc="-80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down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7" name="object 1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239255" y="6426708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20" h="83820">
                <a:moveTo>
                  <a:pt x="0" y="83819"/>
                </a:moveTo>
                <a:lnTo>
                  <a:pt x="83820" y="83819"/>
                </a:lnTo>
                <a:lnTo>
                  <a:pt x="83820" y="0"/>
                </a:lnTo>
                <a:lnTo>
                  <a:pt x="0" y="0"/>
                </a:lnTo>
                <a:lnTo>
                  <a:pt x="0" y="83819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6243573" y="6050991"/>
            <a:ext cx="1403350" cy="5054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04569" algn="l"/>
              </a:tabLst>
            </a:pP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50%	60%</a:t>
            </a:r>
            <a:endParaRPr sz="1200">
              <a:latin typeface="Calibri"/>
              <a:cs typeface="Calibri"/>
            </a:endParaRPr>
          </a:p>
          <a:p>
            <a:pPr marL="117475">
              <a:lnSpc>
                <a:spcPct val="100000"/>
              </a:lnSpc>
              <a:spcBef>
                <a:spcPts val="9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 did 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not shut</a:t>
            </a:r>
            <a:r>
              <a:rPr sz="1200" spc="-70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585858"/>
                </a:solidFill>
                <a:latin typeface="Calibri"/>
                <a:cs typeface="Calibri"/>
              </a:rPr>
              <a:t>down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9" name="object 19"/>
          <p:cNvSpPr txBox="1">
            <a:spLocks noGrp="1"/>
          </p:cNvSpPr>
          <p:nvPr>
            <p:ph type="title"/>
          </p:nvPr>
        </p:nvSpPr>
        <p:spPr>
          <a:xfrm>
            <a:off x="916939" y="1327531"/>
            <a:ext cx="691515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spc="-50" dirty="0">
                <a:latin typeface="Cambria"/>
                <a:cs typeface="Cambria"/>
              </a:rPr>
              <a:t>Closing </a:t>
            </a:r>
            <a:r>
              <a:rPr sz="4400" b="1" spc="-145" dirty="0">
                <a:latin typeface="Cambria"/>
                <a:cs typeface="Cambria"/>
              </a:rPr>
              <a:t>services </a:t>
            </a:r>
            <a:r>
              <a:rPr sz="4400" b="1" spc="-155" dirty="0">
                <a:latin typeface="Cambria"/>
                <a:cs typeface="Cambria"/>
              </a:rPr>
              <a:t>by</a:t>
            </a:r>
            <a:r>
              <a:rPr sz="4400" b="1" spc="10" dirty="0">
                <a:latin typeface="Cambria"/>
                <a:cs typeface="Cambria"/>
              </a:rPr>
              <a:t> </a:t>
            </a:r>
            <a:r>
              <a:rPr sz="4400" b="1" spc="-135" dirty="0">
                <a:latin typeface="Cambria"/>
                <a:cs typeface="Cambria"/>
              </a:rPr>
              <a:t>turnover</a:t>
            </a:r>
            <a:endParaRPr sz="4400" dirty="0">
              <a:latin typeface="Cambria"/>
              <a:cs typeface="Cambria"/>
            </a:endParaRPr>
          </a:p>
        </p:txBody>
      </p:sp>
      <p:sp>
        <p:nvSpPr>
          <p:cNvPr id="20" name="object 2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1074420"/>
          </a:xfrm>
          <a:custGeom>
            <a:avLst/>
            <a:gdLst/>
            <a:ahLst/>
            <a:cxnLst/>
            <a:rect l="l" t="t" r="r" b="b"/>
            <a:pathLst>
              <a:path w="12192000" h="1074420">
                <a:moveTo>
                  <a:pt x="0" y="1074420"/>
                </a:moveTo>
                <a:lnTo>
                  <a:pt x="12192000" y="1074420"/>
                </a:lnTo>
                <a:lnTo>
                  <a:pt x="12192000" y="0"/>
                </a:lnTo>
                <a:lnTo>
                  <a:pt x="0" y="0"/>
                </a:lnTo>
                <a:lnTo>
                  <a:pt x="0" y="10744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059923" y="182879"/>
            <a:ext cx="1836420" cy="7391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074419"/>
            <a:ext cx="12192000" cy="5783580"/>
          </a:xfrm>
          <a:custGeom>
            <a:avLst/>
            <a:gdLst/>
            <a:ahLst/>
            <a:cxnLst/>
            <a:rect l="l" t="t" r="r" b="b"/>
            <a:pathLst>
              <a:path w="12192000" h="5783580">
                <a:moveTo>
                  <a:pt x="0" y="5783579"/>
                </a:moveTo>
                <a:lnTo>
                  <a:pt x="12192000" y="5783579"/>
                </a:lnTo>
                <a:lnTo>
                  <a:pt x="12192000" y="0"/>
                </a:lnTo>
                <a:lnTo>
                  <a:pt x="0" y="0"/>
                </a:lnTo>
                <a:lnTo>
                  <a:pt x="0" y="5783579"/>
                </a:lnTo>
                <a:close/>
              </a:path>
            </a:pathLst>
          </a:custGeom>
          <a:solidFill>
            <a:srgbClr val="9299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33400" y="2148839"/>
            <a:ext cx="11125200" cy="4526280"/>
          </a:xfrm>
          <a:custGeom>
            <a:avLst/>
            <a:gdLst/>
            <a:ahLst/>
            <a:cxnLst/>
            <a:rect l="l" t="t" r="r" b="b"/>
            <a:pathLst>
              <a:path w="11125200" h="4526280">
                <a:moveTo>
                  <a:pt x="0" y="4526280"/>
                </a:moveTo>
                <a:lnTo>
                  <a:pt x="11125200" y="4526280"/>
                </a:lnTo>
                <a:lnTo>
                  <a:pt x="11125200" y="0"/>
                </a:lnTo>
                <a:lnTo>
                  <a:pt x="0" y="0"/>
                </a:lnTo>
                <a:lnTo>
                  <a:pt x="0" y="452628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450657" y="2284285"/>
          <a:ext cx="9897738" cy="368350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893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3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93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3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893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893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893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6578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5369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048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8795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9652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70739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2209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132">
                <a:tc gridSpan="9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solidFill>
                      <a:srgbClr val="4471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EC7C3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348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4131">
                <a:tc gridSpan="1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solidFill>
                      <a:srgbClr val="4471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EC7C3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4131">
                <a:tc gridSpan="10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solidFill>
                      <a:srgbClr val="4471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EC7C3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5655">
                <a:tc gridSpan="8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4471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EC7C3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4131">
                <a:tc gridSpan="1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solidFill>
                      <a:srgbClr val="4471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EC7C3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09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1349755" y="6050991"/>
            <a:ext cx="2127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0%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300732" y="6050991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1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290061" y="6050991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2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279519" y="6050991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3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268848" y="6050991"/>
            <a:ext cx="2889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5" dirty="0">
                <a:solidFill>
                  <a:srgbClr val="585858"/>
                </a:solidFill>
                <a:latin typeface="Calibri"/>
                <a:cs typeface="Calibri"/>
              </a:rPr>
              <a:t>4</a:t>
            </a:r>
            <a:r>
              <a:rPr sz="1200" spc="-10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237346" y="6050991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7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226677" y="6050991"/>
            <a:ext cx="2889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5" dirty="0">
                <a:solidFill>
                  <a:srgbClr val="585858"/>
                </a:solidFill>
                <a:latin typeface="Calibri"/>
                <a:cs typeface="Calibri"/>
              </a:rPr>
              <a:t>8</a:t>
            </a:r>
            <a:r>
              <a:rPr sz="1200" spc="-10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216388" y="6050991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9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167109" y="6050991"/>
            <a:ext cx="36576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1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0%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72769" y="5484063"/>
            <a:ext cx="5556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Barnsley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70051" y="4746701"/>
            <a:ext cx="65595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Doncaster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03300" y="4010405"/>
            <a:ext cx="72326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Rotherham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56615" y="3273297"/>
            <a:ext cx="5702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Sheffield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940409" y="2536316"/>
            <a:ext cx="38608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O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t</a:t>
            </a:r>
            <a:r>
              <a:rPr sz="1200" spc="-10" dirty="0">
                <a:solidFill>
                  <a:srgbClr val="585858"/>
                </a:solidFill>
                <a:latin typeface="Calibri"/>
                <a:cs typeface="Calibri"/>
              </a:rPr>
              <a:t>h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er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9" name="object 1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632959" y="6426708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20" h="83820">
                <a:moveTo>
                  <a:pt x="0" y="83819"/>
                </a:moveTo>
                <a:lnTo>
                  <a:pt x="83820" y="83819"/>
                </a:lnTo>
                <a:lnTo>
                  <a:pt x="83820" y="0"/>
                </a:lnTo>
                <a:lnTo>
                  <a:pt x="0" y="0"/>
                </a:lnTo>
                <a:lnTo>
                  <a:pt x="0" y="83819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4741290" y="6348171"/>
            <a:ext cx="125666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 had 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to shut</a:t>
            </a:r>
            <a:r>
              <a:rPr sz="1200" spc="-80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down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1" name="object 2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220967" y="6426708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20" h="83820">
                <a:moveTo>
                  <a:pt x="0" y="83819"/>
                </a:moveTo>
                <a:lnTo>
                  <a:pt x="83820" y="83819"/>
                </a:lnTo>
                <a:lnTo>
                  <a:pt x="83820" y="0"/>
                </a:lnTo>
                <a:lnTo>
                  <a:pt x="0" y="0"/>
                </a:lnTo>
                <a:lnTo>
                  <a:pt x="0" y="83819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6258559" y="6050991"/>
            <a:ext cx="1369695" cy="5054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01394" algn="l"/>
              </a:tabLst>
            </a:pP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50%	60%</a:t>
            </a:r>
            <a:endParaRPr sz="1200">
              <a:latin typeface="Calibri"/>
              <a:cs typeface="Calibri"/>
            </a:endParaRPr>
          </a:p>
          <a:p>
            <a:pPr marL="83820">
              <a:lnSpc>
                <a:spcPct val="100000"/>
              </a:lnSpc>
              <a:spcBef>
                <a:spcPts val="9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 did 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not shut</a:t>
            </a:r>
            <a:r>
              <a:rPr sz="1200" spc="-70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585858"/>
                </a:solidFill>
                <a:latin typeface="Calibri"/>
                <a:cs typeface="Calibri"/>
              </a:rPr>
              <a:t>down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3" name="object 23"/>
          <p:cNvSpPr txBox="1">
            <a:spLocks noGrp="1"/>
          </p:cNvSpPr>
          <p:nvPr>
            <p:ph type="title"/>
          </p:nvPr>
        </p:nvSpPr>
        <p:spPr>
          <a:xfrm>
            <a:off x="916939" y="1327531"/>
            <a:ext cx="6728459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spc="-50" dirty="0">
                <a:latin typeface="Cambria"/>
                <a:cs typeface="Cambria"/>
              </a:rPr>
              <a:t>Closing </a:t>
            </a:r>
            <a:r>
              <a:rPr sz="4400" b="1" spc="-145" dirty="0">
                <a:latin typeface="Cambria"/>
                <a:cs typeface="Cambria"/>
              </a:rPr>
              <a:t>services </a:t>
            </a:r>
            <a:r>
              <a:rPr sz="4400" b="1" spc="-155" dirty="0">
                <a:latin typeface="Cambria"/>
                <a:cs typeface="Cambria"/>
              </a:rPr>
              <a:t>by</a:t>
            </a:r>
            <a:r>
              <a:rPr sz="4400" b="1" spc="-5" dirty="0">
                <a:latin typeface="Cambria"/>
                <a:cs typeface="Cambria"/>
              </a:rPr>
              <a:t> </a:t>
            </a:r>
            <a:r>
              <a:rPr sz="4400" b="1" spc="-105" dirty="0">
                <a:latin typeface="Cambria"/>
                <a:cs typeface="Cambria"/>
              </a:rPr>
              <a:t>location</a:t>
            </a:r>
            <a:endParaRPr sz="4400" dirty="0">
              <a:latin typeface="Cambria"/>
              <a:cs typeface="Cambria"/>
            </a:endParaRPr>
          </a:p>
        </p:txBody>
      </p:sp>
      <p:sp>
        <p:nvSpPr>
          <p:cNvPr id="24" name="object 2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1074420"/>
          </a:xfrm>
          <a:custGeom>
            <a:avLst/>
            <a:gdLst/>
            <a:ahLst/>
            <a:cxnLst/>
            <a:rect l="l" t="t" r="r" b="b"/>
            <a:pathLst>
              <a:path w="12192000" h="1074420">
                <a:moveTo>
                  <a:pt x="0" y="1074420"/>
                </a:moveTo>
                <a:lnTo>
                  <a:pt x="12192000" y="1074420"/>
                </a:lnTo>
                <a:lnTo>
                  <a:pt x="12192000" y="0"/>
                </a:lnTo>
                <a:lnTo>
                  <a:pt x="0" y="0"/>
                </a:lnTo>
                <a:lnTo>
                  <a:pt x="0" y="10744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059923" y="182879"/>
            <a:ext cx="1836420" cy="7391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074419"/>
            <a:ext cx="12192000" cy="5783580"/>
          </a:xfrm>
          <a:custGeom>
            <a:avLst/>
            <a:gdLst/>
            <a:ahLst/>
            <a:cxnLst/>
            <a:rect l="l" t="t" r="r" b="b"/>
            <a:pathLst>
              <a:path w="12192000" h="5783580">
                <a:moveTo>
                  <a:pt x="0" y="5783579"/>
                </a:moveTo>
                <a:lnTo>
                  <a:pt x="12192000" y="5783579"/>
                </a:lnTo>
                <a:lnTo>
                  <a:pt x="12192000" y="0"/>
                </a:lnTo>
                <a:lnTo>
                  <a:pt x="0" y="0"/>
                </a:lnTo>
                <a:lnTo>
                  <a:pt x="0" y="5783579"/>
                </a:lnTo>
                <a:close/>
              </a:path>
            </a:pathLst>
          </a:custGeom>
          <a:solidFill>
            <a:srgbClr val="DF4D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33400" y="2103120"/>
            <a:ext cx="11125200" cy="4572000"/>
          </a:xfrm>
          <a:custGeom>
            <a:avLst/>
            <a:gdLst/>
            <a:ahLst/>
            <a:cxnLst/>
            <a:rect l="l" t="t" r="r" b="b"/>
            <a:pathLst>
              <a:path w="11125200" h="4572000">
                <a:moveTo>
                  <a:pt x="0" y="4572000"/>
                </a:moveTo>
                <a:lnTo>
                  <a:pt x="11125200" y="4572000"/>
                </a:lnTo>
                <a:lnTo>
                  <a:pt x="11125200" y="0"/>
                </a:lnTo>
                <a:lnTo>
                  <a:pt x="0" y="0"/>
                </a:lnTo>
                <a:lnTo>
                  <a:pt x="0" y="4572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238244" y="2243327"/>
            <a:ext cx="0" cy="187960"/>
          </a:xfrm>
          <a:custGeom>
            <a:avLst/>
            <a:gdLst/>
            <a:ahLst/>
            <a:cxnLst/>
            <a:rect l="l" t="t" r="r" b="b"/>
            <a:pathLst>
              <a:path h="187960">
                <a:moveTo>
                  <a:pt x="0" y="0"/>
                </a:moveTo>
                <a:lnTo>
                  <a:pt x="0" y="187451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238244" y="2636520"/>
            <a:ext cx="0" cy="955675"/>
          </a:xfrm>
          <a:custGeom>
            <a:avLst/>
            <a:gdLst/>
            <a:ahLst/>
            <a:cxnLst/>
            <a:rect l="l" t="t" r="r" b="b"/>
            <a:pathLst>
              <a:path h="955675">
                <a:moveTo>
                  <a:pt x="0" y="0"/>
                </a:moveTo>
                <a:lnTo>
                  <a:pt x="0" y="955547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238244" y="3797808"/>
            <a:ext cx="0" cy="375285"/>
          </a:xfrm>
          <a:custGeom>
            <a:avLst/>
            <a:gdLst/>
            <a:ahLst/>
            <a:cxnLst/>
            <a:rect l="l" t="t" r="r" b="b"/>
            <a:pathLst>
              <a:path h="375285">
                <a:moveTo>
                  <a:pt x="0" y="0"/>
                </a:moveTo>
                <a:lnTo>
                  <a:pt x="0" y="374904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238244" y="4379976"/>
            <a:ext cx="0" cy="375285"/>
          </a:xfrm>
          <a:custGeom>
            <a:avLst/>
            <a:gdLst/>
            <a:ahLst/>
            <a:cxnLst/>
            <a:rect l="l" t="t" r="r" b="b"/>
            <a:pathLst>
              <a:path h="375285">
                <a:moveTo>
                  <a:pt x="0" y="0"/>
                </a:moveTo>
                <a:lnTo>
                  <a:pt x="0" y="374904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238244" y="4960620"/>
            <a:ext cx="0" cy="375285"/>
          </a:xfrm>
          <a:custGeom>
            <a:avLst/>
            <a:gdLst/>
            <a:ahLst/>
            <a:cxnLst/>
            <a:rect l="l" t="t" r="r" b="b"/>
            <a:pathLst>
              <a:path h="375285">
                <a:moveTo>
                  <a:pt x="0" y="0"/>
                </a:moveTo>
                <a:lnTo>
                  <a:pt x="0" y="374903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238244" y="5541264"/>
            <a:ext cx="0" cy="375285"/>
          </a:xfrm>
          <a:custGeom>
            <a:avLst/>
            <a:gdLst/>
            <a:ahLst/>
            <a:cxnLst/>
            <a:rect l="l" t="t" r="r" b="b"/>
            <a:pathLst>
              <a:path h="375285">
                <a:moveTo>
                  <a:pt x="0" y="0"/>
                </a:moveTo>
                <a:lnTo>
                  <a:pt x="0" y="374904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238244" y="6121908"/>
            <a:ext cx="0" cy="187960"/>
          </a:xfrm>
          <a:custGeom>
            <a:avLst/>
            <a:gdLst/>
            <a:ahLst/>
            <a:cxnLst/>
            <a:rect l="l" t="t" r="r" b="b"/>
            <a:pathLst>
              <a:path h="187960">
                <a:moveTo>
                  <a:pt x="0" y="0"/>
                </a:moveTo>
                <a:lnTo>
                  <a:pt x="0" y="187451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259323" y="2243327"/>
            <a:ext cx="0" cy="187960"/>
          </a:xfrm>
          <a:custGeom>
            <a:avLst/>
            <a:gdLst/>
            <a:ahLst/>
            <a:cxnLst/>
            <a:rect l="l" t="t" r="r" b="b"/>
            <a:pathLst>
              <a:path h="187960">
                <a:moveTo>
                  <a:pt x="0" y="0"/>
                </a:moveTo>
                <a:lnTo>
                  <a:pt x="0" y="187451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259323" y="2636520"/>
            <a:ext cx="0" cy="955675"/>
          </a:xfrm>
          <a:custGeom>
            <a:avLst/>
            <a:gdLst/>
            <a:ahLst/>
            <a:cxnLst/>
            <a:rect l="l" t="t" r="r" b="b"/>
            <a:pathLst>
              <a:path h="955675">
                <a:moveTo>
                  <a:pt x="0" y="0"/>
                </a:moveTo>
                <a:lnTo>
                  <a:pt x="0" y="955547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259323" y="3797808"/>
            <a:ext cx="0" cy="375285"/>
          </a:xfrm>
          <a:custGeom>
            <a:avLst/>
            <a:gdLst/>
            <a:ahLst/>
            <a:cxnLst/>
            <a:rect l="l" t="t" r="r" b="b"/>
            <a:pathLst>
              <a:path h="375285">
                <a:moveTo>
                  <a:pt x="0" y="0"/>
                </a:moveTo>
                <a:lnTo>
                  <a:pt x="0" y="374904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259323" y="4379976"/>
            <a:ext cx="0" cy="375285"/>
          </a:xfrm>
          <a:custGeom>
            <a:avLst/>
            <a:gdLst/>
            <a:ahLst/>
            <a:cxnLst/>
            <a:rect l="l" t="t" r="r" b="b"/>
            <a:pathLst>
              <a:path h="375285">
                <a:moveTo>
                  <a:pt x="0" y="0"/>
                </a:moveTo>
                <a:lnTo>
                  <a:pt x="0" y="374904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259323" y="4960620"/>
            <a:ext cx="0" cy="375285"/>
          </a:xfrm>
          <a:custGeom>
            <a:avLst/>
            <a:gdLst/>
            <a:ahLst/>
            <a:cxnLst/>
            <a:rect l="l" t="t" r="r" b="b"/>
            <a:pathLst>
              <a:path h="375285">
                <a:moveTo>
                  <a:pt x="0" y="0"/>
                </a:moveTo>
                <a:lnTo>
                  <a:pt x="0" y="374903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259323" y="5541264"/>
            <a:ext cx="0" cy="375285"/>
          </a:xfrm>
          <a:custGeom>
            <a:avLst/>
            <a:gdLst/>
            <a:ahLst/>
            <a:cxnLst/>
            <a:rect l="l" t="t" r="r" b="b"/>
            <a:pathLst>
              <a:path h="375285">
                <a:moveTo>
                  <a:pt x="0" y="0"/>
                </a:moveTo>
                <a:lnTo>
                  <a:pt x="0" y="374904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259323" y="6121908"/>
            <a:ext cx="0" cy="187960"/>
          </a:xfrm>
          <a:custGeom>
            <a:avLst/>
            <a:gdLst/>
            <a:ahLst/>
            <a:cxnLst/>
            <a:rect l="l" t="t" r="r" b="b"/>
            <a:pathLst>
              <a:path h="187960">
                <a:moveTo>
                  <a:pt x="0" y="0"/>
                </a:moveTo>
                <a:lnTo>
                  <a:pt x="0" y="187451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281928" y="2243327"/>
            <a:ext cx="0" cy="187960"/>
          </a:xfrm>
          <a:custGeom>
            <a:avLst/>
            <a:gdLst/>
            <a:ahLst/>
            <a:cxnLst/>
            <a:rect l="l" t="t" r="r" b="b"/>
            <a:pathLst>
              <a:path h="187960">
                <a:moveTo>
                  <a:pt x="0" y="0"/>
                </a:moveTo>
                <a:lnTo>
                  <a:pt x="0" y="187451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281928" y="2636520"/>
            <a:ext cx="0" cy="955675"/>
          </a:xfrm>
          <a:custGeom>
            <a:avLst/>
            <a:gdLst/>
            <a:ahLst/>
            <a:cxnLst/>
            <a:rect l="l" t="t" r="r" b="b"/>
            <a:pathLst>
              <a:path h="955675">
                <a:moveTo>
                  <a:pt x="0" y="0"/>
                </a:moveTo>
                <a:lnTo>
                  <a:pt x="0" y="955547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281928" y="3797808"/>
            <a:ext cx="0" cy="375285"/>
          </a:xfrm>
          <a:custGeom>
            <a:avLst/>
            <a:gdLst/>
            <a:ahLst/>
            <a:cxnLst/>
            <a:rect l="l" t="t" r="r" b="b"/>
            <a:pathLst>
              <a:path h="375285">
                <a:moveTo>
                  <a:pt x="0" y="0"/>
                </a:moveTo>
                <a:lnTo>
                  <a:pt x="0" y="374904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281928" y="4379976"/>
            <a:ext cx="0" cy="375285"/>
          </a:xfrm>
          <a:custGeom>
            <a:avLst/>
            <a:gdLst/>
            <a:ahLst/>
            <a:cxnLst/>
            <a:rect l="l" t="t" r="r" b="b"/>
            <a:pathLst>
              <a:path h="375285">
                <a:moveTo>
                  <a:pt x="0" y="0"/>
                </a:moveTo>
                <a:lnTo>
                  <a:pt x="0" y="374904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281928" y="4960620"/>
            <a:ext cx="0" cy="375285"/>
          </a:xfrm>
          <a:custGeom>
            <a:avLst/>
            <a:gdLst/>
            <a:ahLst/>
            <a:cxnLst/>
            <a:rect l="l" t="t" r="r" b="b"/>
            <a:pathLst>
              <a:path h="375285">
                <a:moveTo>
                  <a:pt x="0" y="0"/>
                </a:moveTo>
                <a:lnTo>
                  <a:pt x="0" y="374903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281928" y="5541264"/>
            <a:ext cx="0" cy="375285"/>
          </a:xfrm>
          <a:custGeom>
            <a:avLst/>
            <a:gdLst/>
            <a:ahLst/>
            <a:cxnLst/>
            <a:rect l="l" t="t" r="r" b="b"/>
            <a:pathLst>
              <a:path h="375285">
                <a:moveTo>
                  <a:pt x="0" y="0"/>
                </a:moveTo>
                <a:lnTo>
                  <a:pt x="0" y="374904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281928" y="6121908"/>
            <a:ext cx="0" cy="187960"/>
          </a:xfrm>
          <a:custGeom>
            <a:avLst/>
            <a:gdLst/>
            <a:ahLst/>
            <a:cxnLst/>
            <a:rect l="l" t="t" r="r" b="b"/>
            <a:pathLst>
              <a:path h="187960">
                <a:moveTo>
                  <a:pt x="0" y="0"/>
                </a:moveTo>
                <a:lnTo>
                  <a:pt x="0" y="187451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303007" y="2243327"/>
            <a:ext cx="0" cy="187960"/>
          </a:xfrm>
          <a:custGeom>
            <a:avLst/>
            <a:gdLst/>
            <a:ahLst/>
            <a:cxnLst/>
            <a:rect l="l" t="t" r="r" b="b"/>
            <a:pathLst>
              <a:path h="187960">
                <a:moveTo>
                  <a:pt x="0" y="0"/>
                </a:moveTo>
                <a:lnTo>
                  <a:pt x="0" y="187451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303007" y="2636520"/>
            <a:ext cx="0" cy="2118360"/>
          </a:xfrm>
          <a:custGeom>
            <a:avLst/>
            <a:gdLst/>
            <a:ahLst/>
            <a:cxnLst/>
            <a:rect l="l" t="t" r="r" b="b"/>
            <a:pathLst>
              <a:path h="2118360">
                <a:moveTo>
                  <a:pt x="0" y="0"/>
                </a:moveTo>
                <a:lnTo>
                  <a:pt x="0" y="211836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303007" y="4960620"/>
            <a:ext cx="0" cy="375285"/>
          </a:xfrm>
          <a:custGeom>
            <a:avLst/>
            <a:gdLst/>
            <a:ahLst/>
            <a:cxnLst/>
            <a:rect l="l" t="t" r="r" b="b"/>
            <a:pathLst>
              <a:path h="375285">
                <a:moveTo>
                  <a:pt x="0" y="0"/>
                </a:moveTo>
                <a:lnTo>
                  <a:pt x="0" y="374903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303007" y="5541264"/>
            <a:ext cx="0" cy="375285"/>
          </a:xfrm>
          <a:custGeom>
            <a:avLst/>
            <a:gdLst/>
            <a:ahLst/>
            <a:cxnLst/>
            <a:rect l="l" t="t" r="r" b="b"/>
            <a:pathLst>
              <a:path h="375285">
                <a:moveTo>
                  <a:pt x="0" y="0"/>
                </a:moveTo>
                <a:lnTo>
                  <a:pt x="0" y="374904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303007" y="6121908"/>
            <a:ext cx="0" cy="187960"/>
          </a:xfrm>
          <a:custGeom>
            <a:avLst/>
            <a:gdLst/>
            <a:ahLst/>
            <a:cxnLst/>
            <a:rect l="l" t="t" r="r" b="b"/>
            <a:pathLst>
              <a:path h="187960">
                <a:moveTo>
                  <a:pt x="0" y="0"/>
                </a:moveTo>
                <a:lnTo>
                  <a:pt x="0" y="187451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324088" y="2243327"/>
            <a:ext cx="0" cy="3092450"/>
          </a:xfrm>
          <a:custGeom>
            <a:avLst/>
            <a:gdLst/>
            <a:ahLst/>
            <a:cxnLst/>
            <a:rect l="l" t="t" r="r" b="b"/>
            <a:pathLst>
              <a:path h="3092450">
                <a:moveTo>
                  <a:pt x="0" y="0"/>
                </a:moveTo>
                <a:lnTo>
                  <a:pt x="0" y="3092196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324088" y="5541264"/>
            <a:ext cx="0" cy="375285"/>
          </a:xfrm>
          <a:custGeom>
            <a:avLst/>
            <a:gdLst/>
            <a:ahLst/>
            <a:cxnLst/>
            <a:rect l="l" t="t" r="r" b="b"/>
            <a:pathLst>
              <a:path h="375285">
                <a:moveTo>
                  <a:pt x="0" y="0"/>
                </a:moveTo>
                <a:lnTo>
                  <a:pt x="0" y="374904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324088" y="6121908"/>
            <a:ext cx="0" cy="187960"/>
          </a:xfrm>
          <a:custGeom>
            <a:avLst/>
            <a:gdLst/>
            <a:ahLst/>
            <a:cxnLst/>
            <a:rect l="l" t="t" r="r" b="b"/>
            <a:pathLst>
              <a:path h="187960">
                <a:moveTo>
                  <a:pt x="0" y="0"/>
                </a:moveTo>
                <a:lnTo>
                  <a:pt x="0" y="187451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345168" y="2243327"/>
            <a:ext cx="0" cy="3092450"/>
          </a:xfrm>
          <a:custGeom>
            <a:avLst/>
            <a:gdLst/>
            <a:ahLst/>
            <a:cxnLst/>
            <a:rect l="l" t="t" r="r" b="b"/>
            <a:pathLst>
              <a:path h="3092450">
                <a:moveTo>
                  <a:pt x="0" y="0"/>
                </a:moveTo>
                <a:lnTo>
                  <a:pt x="0" y="3092196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345168" y="5541264"/>
            <a:ext cx="0" cy="768350"/>
          </a:xfrm>
          <a:custGeom>
            <a:avLst/>
            <a:gdLst/>
            <a:ahLst/>
            <a:cxnLst/>
            <a:rect l="l" t="t" r="r" b="b"/>
            <a:pathLst>
              <a:path h="768350">
                <a:moveTo>
                  <a:pt x="0" y="0"/>
                </a:moveTo>
                <a:lnTo>
                  <a:pt x="0" y="768096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366247" y="2243327"/>
            <a:ext cx="0" cy="3092450"/>
          </a:xfrm>
          <a:custGeom>
            <a:avLst/>
            <a:gdLst/>
            <a:ahLst/>
            <a:cxnLst/>
            <a:rect l="l" t="t" r="r" b="b"/>
            <a:pathLst>
              <a:path h="3092450">
                <a:moveTo>
                  <a:pt x="0" y="0"/>
                </a:moveTo>
                <a:lnTo>
                  <a:pt x="0" y="3092196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366247" y="5541264"/>
            <a:ext cx="0" cy="768350"/>
          </a:xfrm>
          <a:custGeom>
            <a:avLst/>
            <a:gdLst/>
            <a:ahLst/>
            <a:cxnLst/>
            <a:rect l="l" t="t" r="r" b="b"/>
            <a:pathLst>
              <a:path h="768350">
                <a:moveTo>
                  <a:pt x="0" y="0"/>
                </a:moveTo>
                <a:lnTo>
                  <a:pt x="0" y="768096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387328" y="2243327"/>
            <a:ext cx="0" cy="4066540"/>
          </a:xfrm>
          <a:custGeom>
            <a:avLst/>
            <a:gdLst/>
            <a:ahLst/>
            <a:cxnLst/>
            <a:rect l="l" t="t" r="r" b="b"/>
            <a:pathLst>
              <a:path h="4066540">
                <a:moveTo>
                  <a:pt x="0" y="0"/>
                </a:moveTo>
                <a:lnTo>
                  <a:pt x="0" y="4066032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217164" y="5916167"/>
            <a:ext cx="5674360" cy="205740"/>
          </a:xfrm>
          <a:custGeom>
            <a:avLst/>
            <a:gdLst/>
            <a:ahLst/>
            <a:cxnLst/>
            <a:rect l="l" t="t" r="r" b="b"/>
            <a:pathLst>
              <a:path w="5674359" h="205739">
                <a:moveTo>
                  <a:pt x="5673852" y="0"/>
                </a:moveTo>
                <a:lnTo>
                  <a:pt x="0" y="0"/>
                </a:lnTo>
                <a:lnTo>
                  <a:pt x="0" y="205739"/>
                </a:lnTo>
                <a:lnTo>
                  <a:pt x="5673852" y="205739"/>
                </a:lnTo>
                <a:lnTo>
                  <a:pt x="5673852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217164" y="5335523"/>
            <a:ext cx="7594600" cy="205740"/>
          </a:xfrm>
          <a:custGeom>
            <a:avLst/>
            <a:gdLst/>
            <a:ahLst/>
            <a:cxnLst/>
            <a:rect l="l" t="t" r="r" b="b"/>
            <a:pathLst>
              <a:path w="7594600" h="205739">
                <a:moveTo>
                  <a:pt x="7594092" y="0"/>
                </a:moveTo>
                <a:lnTo>
                  <a:pt x="0" y="0"/>
                </a:lnTo>
                <a:lnTo>
                  <a:pt x="0" y="205739"/>
                </a:lnTo>
                <a:lnTo>
                  <a:pt x="7594092" y="205739"/>
                </a:lnTo>
                <a:lnTo>
                  <a:pt x="7594092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217164" y="4754879"/>
            <a:ext cx="4837430" cy="205740"/>
          </a:xfrm>
          <a:custGeom>
            <a:avLst/>
            <a:gdLst/>
            <a:ahLst/>
            <a:cxnLst/>
            <a:rect l="l" t="t" r="r" b="b"/>
            <a:pathLst>
              <a:path w="4837430" h="205739">
                <a:moveTo>
                  <a:pt x="4837176" y="0"/>
                </a:moveTo>
                <a:lnTo>
                  <a:pt x="0" y="0"/>
                </a:lnTo>
                <a:lnTo>
                  <a:pt x="0" y="205740"/>
                </a:lnTo>
                <a:lnTo>
                  <a:pt x="4837176" y="205740"/>
                </a:lnTo>
                <a:lnTo>
                  <a:pt x="4837176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217164" y="4172711"/>
            <a:ext cx="4086225" cy="207645"/>
          </a:xfrm>
          <a:custGeom>
            <a:avLst/>
            <a:gdLst/>
            <a:ahLst/>
            <a:cxnLst/>
            <a:rect l="l" t="t" r="r" b="b"/>
            <a:pathLst>
              <a:path w="4086225" h="207645">
                <a:moveTo>
                  <a:pt x="4085843" y="0"/>
                </a:moveTo>
                <a:lnTo>
                  <a:pt x="0" y="0"/>
                </a:lnTo>
                <a:lnTo>
                  <a:pt x="0" y="207263"/>
                </a:lnTo>
                <a:lnTo>
                  <a:pt x="4085843" y="207263"/>
                </a:lnTo>
                <a:lnTo>
                  <a:pt x="4085843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217164" y="3592067"/>
            <a:ext cx="3404870" cy="205740"/>
          </a:xfrm>
          <a:custGeom>
            <a:avLst/>
            <a:gdLst/>
            <a:ahLst/>
            <a:cxnLst/>
            <a:rect l="l" t="t" r="r" b="b"/>
            <a:pathLst>
              <a:path w="3404870" h="205739">
                <a:moveTo>
                  <a:pt x="3404616" y="0"/>
                </a:moveTo>
                <a:lnTo>
                  <a:pt x="0" y="0"/>
                </a:lnTo>
                <a:lnTo>
                  <a:pt x="0" y="205740"/>
                </a:lnTo>
                <a:lnTo>
                  <a:pt x="3404616" y="205740"/>
                </a:lnTo>
                <a:lnTo>
                  <a:pt x="3404616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217164" y="2430779"/>
            <a:ext cx="4377055" cy="205740"/>
          </a:xfrm>
          <a:custGeom>
            <a:avLst/>
            <a:gdLst/>
            <a:ahLst/>
            <a:cxnLst/>
            <a:rect l="l" t="t" r="r" b="b"/>
            <a:pathLst>
              <a:path w="4377055" h="205739">
                <a:moveTo>
                  <a:pt x="4376928" y="0"/>
                </a:moveTo>
                <a:lnTo>
                  <a:pt x="0" y="0"/>
                </a:lnTo>
                <a:lnTo>
                  <a:pt x="0" y="205740"/>
                </a:lnTo>
                <a:lnTo>
                  <a:pt x="4376928" y="205740"/>
                </a:lnTo>
                <a:lnTo>
                  <a:pt x="4376928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217164" y="2243327"/>
            <a:ext cx="0" cy="4066540"/>
          </a:xfrm>
          <a:custGeom>
            <a:avLst/>
            <a:gdLst/>
            <a:ahLst/>
            <a:cxnLst/>
            <a:rect l="l" t="t" r="r" b="b"/>
            <a:pathLst>
              <a:path h="4066540">
                <a:moveTo>
                  <a:pt x="0" y="4066032"/>
                </a:moveTo>
                <a:lnTo>
                  <a:pt x="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 txBox="1"/>
          <p:nvPr/>
        </p:nvSpPr>
        <p:spPr>
          <a:xfrm>
            <a:off x="3112135" y="6387490"/>
            <a:ext cx="21336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5" dirty="0">
                <a:solidFill>
                  <a:srgbClr val="585858"/>
                </a:solidFill>
                <a:latin typeface="Calibri"/>
                <a:cs typeface="Calibri"/>
              </a:rPr>
              <a:t>0%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4095115" y="6387490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1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5116448" y="6387490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2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6137528" y="6387490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3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7158990" y="6387490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4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8180323" y="6387490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5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9201657" y="6387490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6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0223118" y="6387490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7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11244453" y="6387490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8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603300" y="2412238"/>
            <a:ext cx="2488565" cy="36950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7620" algn="r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O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t</a:t>
            </a:r>
            <a:r>
              <a:rPr sz="1200" spc="-10" dirty="0">
                <a:solidFill>
                  <a:srgbClr val="585858"/>
                </a:solidFill>
                <a:latin typeface="Calibri"/>
                <a:cs typeface="Calibri"/>
              </a:rPr>
              <a:t>h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er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350">
              <a:latin typeface="Calibri"/>
              <a:cs typeface="Calibri"/>
            </a:endParaRPr>
          </a:p>
          <a:p>
            <a:pPr marR="5080" algn="r">
              <a:lnSpc>
                <a:spcPct val="100000"/>
              </a:lnSpc>
              <a:spcBef>
                <a:spcPts val="5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Company 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Limited 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by</a:t>
            </a:r>
            <a:r>
              <a:rPr sz="1200" spc="-65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Share</a:t>
            </a:r>
            <a:endParaRPr sz="1200">
              <a:latin typeface="Calibri"/>
              <a:cs typeface="Calibri"/>
            </a:endParaRPr>
          </a:p>
          <a:p>
            <a:pPr marL="629920" marR="7620" indent="1294130" algn="r">
              <a:lnSpc>
                <a:spcPct val="317600"/>
              </a:lnSpc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a</a:t>
            </a:r>
            <a:r>
              <a:rPr sz="1200" spc="-95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mutual 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Community Interest</a:t>
            </a:r>
            <a:r>
              <a:rPr sz="1200" spc="-35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company</a:t>
            </a:r>
            <a:endParaRPr sz="1200">
              <a:latin typeface="Calibri"/>
              <a:cs typeface="Calibri"/>
            </a:endParaRPr>
          </a:p>
          <a:p>
            <a:pPr marL="567690" marR="7620" indent="-555625" algn="r">
              <a:lnSpc>
                <a:spcPct val="317700"/>
              </a:lnSpc>
            </a:pP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Group or</a:t>
            </a:r>
            <a:r>
              <a:rPr sz="1200" spc="15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unincorporated</a:t>
            </a:r>
            <a:r>
              <a:rPr sz="1200" spc="10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organisations 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Company limited</a:t>
            </a:r>
            <a:r>
              <a:rPr sz="1200" spc="-40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by</a:t>
            </a:r>
            <a:r>
              <a:rPr sz="1200" spc="-25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guarantee  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Charitable</a:t>
            </a:r>
            <a:r>
              <a:rPr sz="1200" spc="-30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Organisations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5" name="object 55"/>
          <p:cNvSpPr txBox="1">
            <a:spLocks noGrp="1"/>
          </p:cNvSpPr>
          <p:nvPr>
            <p:ph type="title"/>
          </p:nvPr>
        </p:nvSpPr>
        <p:spPr>
          <a:xfrm>
            <a:off x="916939" y="1327531"/>
            <a:ext cx="721042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spc="-75" dirty="0">
                <a:latin typeface="Cambria"/>
                <a:cs typeface="Cambria"/>
              </a:rPr>
              <a:t>Digital </a:t>
            </a:r>
            <a:r>
              <a:rPr sz="4400" b="1" spc="-165" dirty="0">
                <a:latin typeface="Cambria"/>
                <a:cs typeface="Cambria"/>
              </a:rPr>
              <a:t>exclusion </a:t>
            </a:r>
            <a:r>
              <a:rPr sz="4400" b="1" spc="-155" dirty="0">
                <a:latin typeface="Cambria"/>
                <a:cs typeface="Cambria"/>
              </a:rPr>
              <a:t>by</a:t>
            </a:r>
            <a:r>
              <a:rPr sz="4400" b="1" spc="90" dirty="0">
                <a:latin typeface="Cambria"/>
                <a:cs typeface="Cambria"/>
              </a:rPr>
              <a:t> </a:t>
            </a:r>
            <a:r>
              <a:rPr sz="4400" b="1" spc="-65" dirty="0">
                <a:latin typeface="Cambria"/>
                <a:cs typeface="Cambria"/>
              </a:rPr>
              <a:t>structure</a:t>
            </a:r>
            <a:endParaRPr sz="4400" dirty="0">
              <a:latin typeface="Cambria"/>
              <a:cs typeface="Cambria"/>
            </a:endParaRPr>
          </a:p>
        </p:txBody>
      </p:sp>
      <p:sp>
        <p:nvSpPr>
          <p:cNvPr id="56" name="object 5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1074420"/>
          </a:xfrm>
          <a:custGeom>
            <a:avLst/>
            <a:gdLst/>
            <a:ahLst/>
            <a:cxnLst/>
            <a:rect l="l" t="t" r="r" b="b"/>
            <a:pathLst>
              <a:path w="12192000" h="1074420">
                <a:moveTo>
                  <a:pt x="0" y="1074420"/>
                </a:moveTo>
                <a:lnTo>
                  <a:pt x="12192000" y="1074420"/>
                </a:lnTo>
                <a:lnTo>
                  <a:pt x="12192000" y="0"/>
                </a:lnTo>
                <a:lnTo>
                  <a:pt x="0" y="0"/>
                </a:lnTo>
                <a:lnTo>
                  <a:pt x="0" y="10744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059923" y="182879"/>
            <a:ext cx="1836420" cy="7391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074419"/>
            <a:ext cx="12192000" cy="5783580"/>
          </a:xfrm>
          <a:custGeom>
            <a:avLst/>
            <a:gdLst/>
            <a:ahLst/>
            <a:cxnLst/>
            <a:rect l="l" t="t" r="r" b="b"/>
            <a:pathLst>
              <a:path w="12192000" h="5783580">
                <a:moveTo>
                  <a:pt x="0" y="5783579"/>
                </a:moveTo>
                <a:lnTo>
                  <a:pt x="12192000" y="5783579"/>
                </a:lnTo>
                <a:lnTo>
                  <a:pt x="12192000" y="0"/>
                </a:lnTo>
                <a:lnTo>
                  <a:pt x="0" y="0"/>
                </a:lnTo>
                <a:lnTo>
                  <a:pt x="0" y="5783579"/>
                </a:lnTo>
                <a:close/>
              </a:path>
            </a:pathLst>
          </a:custGeom>
          <a:solidFill>
            <a:srgbClr val="00A4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33400" y="2148839"/>
            <a:ext cx="11125200" cy="4526280"/>
          </a:xfrm>
          <a:custGeom>
            <a:avLst/>
            <a:gdLst/>
            <a:ahLst/>
            <a:cxnLst/>
            <a:rect l="l" t="t" r="r" b="b"/>
            <a:pathLst>
              <a:path w="11125200" h="4526280">
                <a:moveTo>
                  <a:pt x="0" y="4526280"/>
                </a:moveTo>
                <a:lnTo>
                  <a:pt x="11125200" y="4526280"/>
                </a:lnTo>
                <a:lnTo>
                  <a:pt x="11125200" y="0"/>
                </a:lnTo>
                <a:lnTo>
                  <a:pt x="0" y="0"/>
                </a:lnTo>
                <a:lnTo>
                  <a:pt x="0" y="452628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532888" y="2289048"/>
            <a:ext cx="0" cy="216535"/>
          </a:xfrm>
          <a:custGeom>
            <a:avLst/>
            <a:gdLst/>
            <a:ahLst/>
            <a:cxnLst/>
            <a:rect l="l" t="t" r="r" b="b"/>
            <a:pathLst>
              <a:path h="216535">
                <a:moveTo>
                  <a:pt x="0" y="0"/>
                </a:moveTo>
                <a:lnTo>
                  <a:pt x="0" y="216407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532888" y="2743200"/>
            <a:ext cx="0" cy="433070"/>
          </a:xfrm>
          <a:custGeom>
            <a:avLst/>
            <a:gdLst/>
            <a:ahLst/>
            <a:cxnLst/>
            <a:rect l="l" t="t" r="r" b="b"/>
            <a:pathLst>
              <a:path h="433069">
                <a:moveTo>
                  <a:pt x="0" y="0"/>
                </a:moveTo>
                <a:lnTo>
                  <a:pt x="0" y="432815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532888" y="3413759"/>
            <a:ext cx="0" cy="431800"/>
          </a:xfrm>
          <a:custGeom>
            <a:avLst/>
            <a:gdLst/>
            <a:ahLst/>
            <a:cxnLst/>
            <a:rect l="l" t="t" r="r" b="b"/>
            <a:pathLst>
              <a:path h="431800">
                <a:moveTo>
                  <a:pt x="0" y="0"/>
                </a:moveTo>
                <a:lnTo>
                  <a:pt x="0" y="431291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532888" y="4082796"/>
            <a:ext cx="0" cy="433070"/>
          </a:xfrm>
          <a:custGeom>
            <a:avLst/>
            <a:gdLst/>
            <a:ahLst/>
            <a:cxnLst/>
            <a:rect l="l" t="t" r="r" b="b"/>
            <a:pathLst>
              <a:path h="433070">
                <a:moveTo>
                  <a:pt x="0" y="0"/>
                </a:moveTo>
                <a:lnTo>
                  <a:pt x="0" y="432815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532888" y="4753355"/>
            <a:ext cx="0" cy="433070"/>
          </a:xfrm>
          <a:custGeom>
            <a:avLst/>
            <a:gdLst/>
            <a:ahLst/>
            <a:cxnLst/>
            <a:rect l="l" t="t" r="r" b="b"/>
            <a:pathLst>
              <a:path h="433070">
                <a:moveTo>
                  <a:pt x="0" y="0"/>
                </a:moveTo>
                <a:lnTo>
                  <a:pt x="0" y="432816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532888" y="5423915"/>
            <a:ext cx="0" cy="431800"/>
          </a:xfrm>
          <a:custGeom>
            <a:avLst/>
            <a:gdLst/>
            <a:ahLst/>
            <a:cxnLst/>
            <a:rect l="l" t="t" r="r" b="b"/>
            <a:pathLst>
              <a:path h="431800">
                <a:moveTo>
                  <a:pt x="0" y="0"/>
                </a:moveTo>
                <a:lnTo>
                  <a:pt x="0" y="431292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532888" y="6092952"/>
            <a:ext cx="0" cy="216535"/>
          </a:xfrm>
          <a:custGeom>
            <a:avLst/>
            <a:gdLst/>
            <a:ahLst/>
            <a:cxnLst/>
            <a:rect l="l" t="t" r="r" b="b"/>
            <a:pathLst>
              <a:path h="216535">
                <a:moveTo>
                  <a:pt x="0" y="0"/>
                </a:moveTo>
                <a:lnTo>
                  <a:pt x="0" y="216408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639311" y="2289048"/>
            <a:ext cx="0" cy="216535"/>
          </a:xfrm>
          <a:custGeom>
            <a:avLst/>
            <a:gdLst/>
            <a:ahLst/>
            <a:cxnLst/>
            <a:rect l="l" t="t" r="r" b="b"/>
            <a:pathLst>
              <a:path h="216535">
                <a:moveTo>
                  <a:pt x="0" y="0"/>
                </a:moveTo>
                <a:lnTo>
                  <a:pt x="0" y="216407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639311" y="2743200"/>
            <a:ext cx="0" cy="433070"/>
          </a:xfrm>
          <a:custGeom>
            <a:avLst/>
            <a:gdLst/>
            <a:ahLst/>
            <a:cxnLst/>
            <a:rect l="l" t="t" r="r" b="b"/>
            <a:pathLst>
              <a:path h="433069">
                <a:moveTo>
                  <a:pt x="0" y="0"/>
                </a:moveTo>
                <a:lnTo>
                  <a:pt x="0" y="432815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639311" y="3413759"/>
            <a:ext cx="0" cy="431800"/>
          </a:xfrm>
          <a:custGeom>
            <a:avLst/>
            <a:gdLst/>
            <a:ahLst/>
            <a:cxnLst/>
            <a:rect l="l" t="t" r="r" b="b"/>
            <a:pathLst>
              <a:path h="431800">
                <a:moveTo>
                  <a:pt x="0" y="0"/>
                </a:moveTo>
                <a:lnTo>
                  <a:pt x="0" y="431291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639311" y="4082796"/>
            <a:ext cx="0" cy="433070"/>
          </a:xfrm>
          <a:custGeom>
            <a:avLst/>
            <a:gdLst/>
            <a:ahLst/>
            <a:cxnLst/>
            <a:rect l="l" t="t" r="r" b="b"/>
            <a:pathLst>
              <a:path h="433070">
                <a:moveTo>
                  <a:pt x="0" y="0"/>
                </a:moveTo>
                <a:lnTo>
                  <a:pt x="0" y="432815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639311" y="4753355"/>
            <a:ext cx="0" cy="433070"/>
          </a:xfrm>
          <a:custGeom>
            <a:avLst/>
            <a:gdLst/>
            <a:ahLst/>
            <a:cxnLst/>
            <a:rect l="l" t="t" r="r" b="b"/>
            <a:pathLst>
              <a:path h="433070">
                <a:moveTo>
                  <a:pt x="0" y="0"/>
                </a:moveTo>
                <a:lnTo>
                  <a:pt x="0" y="432816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639311" y="5423915"/>
            <a:ext cx="0" cy="431800"/>
          </a:xfrm>
          <a:custGeom>
            <a:avLst/>
            <a:gdLst/>
            <a:ahLst/>
            <a:cxnLst/>
            <a:rect l="l" t="t" r="r" b="b"/>
            <a:pathLst>
              <a:path h="431800">
                <a:moveTo>
                  <a:pt x="0" y="0"/>
                </a:moveTo>
                <a:lnTo>
                  <a:pt x="0" y="431292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639311" y="6092952"/>
            <a:ext cx="0" cy="216535"/>
          </a:xfrm>
          <a:custGeom>
            <a:avLst/>
            <a:gdLst/>
            <a:ahLst/>
            <a:cxnLst/>
            <a:rect l="l" t="t" r="r" b="b"/>
            <a:pathLst>
              <a:path h="216535">
                <a:moveTo>
                  <a:pt x="0" y="0"/>
                </a:moveTo>
                <a:lnTo>
                  <a:pt x="0" y="216408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745735" y="2289048"/>
            <a:ext cx="0" cy="216535"/>
          </a:xfrm>
          <a:custGeom>
            <a:avLst/>
            <a:gdLst/>
            <a:ahLst/>
            <a:cxnLst/>
            <a:rect l="l" t="t" r="r" b="b"/>
            <a:pathLst>
              <a:path h="216535">
                <a:moveTo>
                  <a:pt x="0" y="0"/>
                </a:moveTo>
                <a:lnTo>
                  <a:pt x="0" y="216407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745735" y="2743200"/>
            <a:ext cx="0" cy="433070"/>
          </a:xfrm>
          <a:custGeom>
            <a:avLst/>
            <a:gdLst/>
            <a:ahLst/>
            <a:cxnLst/>
            <a:rect l="l" t="t" r="r" b="b"/>
            <a:pathLst>
              <a:path h="433069">
                <a:moveTo>
                  <a:pt x="0" y="0"/>
                </a:moveTo>
                <a:lnTo>
                  <a:pt x="0" y="432815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745735" y="3413759"/>
            <a:ext cx="0" cy="431800"/>
          </a:xfrm>
          <a:custGeom>
            <a:avLst/>
            <a:gdLst/>
            <a:ahLst/>
            <a:cxnLst/>
            <a:rect l="l" t="t" r="r" b="b"/>
            <a:pathLst>
              <a:path h="431800">
                <a:moveTo>
                  <a:pt x="0" y="0"/>
                </a:moveTo>
                <a:lnTo>
                  <a:pt x="0" y="431291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745735" y="4082796"/>
            <a:ext cx="0" cy="433070"/>
          </a:xfrm>
          <a:custGeom>
            <a:avLst/>
            <a:gdLst/>
            <a:ahLst/>
            <a:cxnLst/>
            <a:rect l="l" t="t" r="r" b="b"/>
            <a:pathLst>
              <a:path h="433070">
                <a:moveTo>
                  <a:pt x="0" y="0"/>
                </a:moveTo>
                <a:lnTo>
                  <a:pt x="0" y="432815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745735" y="4753355"/>
            <a:ext cx="0" cy="433070"/>
          </a:xfrm>
          <a:custGeom>
            <a:avLst/>
            <a:gdLst/>
            <a:ahLst/>
            <a:cxnLst/>
            <a:rect l="l" t="t" r="r" b="b"/>
            <a:pathLst>
              <a:path h="433070">
                <a:moveTo>
                  <a:pt x="0" y="0"/>
                </a:moveTo>
                <a:lnTo>
                  <a:pt x="0" y="432816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745735" y="5423915"/>
            <a:ext cx="0" cy="431800"/>
          </a:xfrm>
          <a:custGeom>
            <a:avLst/>
            <a:gdLst/>
            <a:ahLst/>
            <a:cxnLst/>
            <a:rect l="l" t="t" r="r" b="b"/>
            <a:pathLst>
              <a:path h="431800">
                <a:moveTo>
                  <a:pt x="0" y="0"/>
                </a:moveTo>
                <a:lnTo>
                  <a:pt x="0" y="431292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745735" y="6092952"/>
            <a:ext cx="0" cy="216535"/>
          </a:xfrm>
          <a:custGeom>
            <a:avLst/>
            <a:gdLst/>
            <a:ahLst/>
            <a:cxnLst/>
            <a:rect l="l" t="t" r="r" b="b"/>
            <a:pathLst>
              <a:path h="216535">
                <a:moveTo>
                  <a:pt x="0" y="0"/>
                </a:moveTo>
                <a:lnTo>
                  <a:pt x="0" y="216408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853684" y="2289048"/>
            <a:ext cx="0" cy="216535"/>
          </a:xfrm>
          <a:custGeom>
            <a:avLst/>
            <a:gdLst/>
            <a:ahLst/>
            <a:cxnLst/>
            <a:rect l="l" t="t" r="r" b="b"/>
            <a:pathLst>
              <a:path h="216535">
                <a:moveTo>
                  <a:pt x="0" y="0"/>
                </a:moveTo>
                <a:lnTo>
                  <a:pt x="0" y="216407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853684" y="2743200"/>
            <a:ext cx="0" cy="433070"/>
          </a:xfrm>
          <a:custGeom>
            <a:avLst/>
            <a:gdLst/>
            <a:ahLst/>
            <a:cxnLst/>
            <a:rect l="l" t="t" r="r" b="b"/>
            <a:pathLst>
              <a:path h="433069">
                <a:moveTo>
                  <a:pt x="0" y="0"/>
                </a:moveTo>
                <a:lnTo>
                  <a:pt x="0" y="432815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853684" y="3413759"/>
            <a:ext cx="0" cy="431800"/>
          </a:xfrm>
          <a:custGeom>
            <a:avLst/>
            <a:gdLst/>
            <a:ahLst/>
            <a:cxnLst/>
            <a:rect l="l" t="t" r="r" b="b"/>
            <a:pathLst>
              <a:path h="431800">
                <a:moveTo>
                  <a:pt x="0" y="0"/>
                </a:moveTo>
                <a:lnTo>
                  <a:pt x="0" y="431291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853684" y="4082796"/>
            <a:ext cx="0" cy="433070"/>
          </a:xfrm>
          <a:custGeom>
            <a:avLst/>
            <a:gdLst/>
            <a:ahLst/>
            <a:cxnLst/>
            <a:rect l="l" t="t" r="r" b="b"/>
            <a:pathLst>
              <a:path h="433070">
                <a:moveTo>
                  <a:pt x="0" y="0"/>
                </a:moveTo>
                <a:lnTo>
                  <a:pt x="0" y="432815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853684" y="4753355"/>
            <a:ext cx="0" cy="433070"/>
          </a:xfrm>
          <a:custGeom>
            <a:avLst/>
            <a:gdLst/>
            <a:ahLst/>
            <a:cxnLst/>
            <a:rect l="l" t="t" r="r" b="b"/>
            <a:pathLst>
              <a:path h="433070">
                <a:moveTo>
                  <a:pt x="0" y="0"/>
                </a:moveTo>
                <a:lnTo>
                  <a:pt x="0" y="432816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853684" y="5423915"/>
            <a:ext cx="0" cy="431800"/>
          </a:xfrm>
          <a:custGeom>
            <a:avLst/>
            <a:gdLst/>
            <a:ahLst/>
            <a:cxnLst/>
            <a:rect l="l" t="t" r="r" b="b"/>
            <a:pathLst>
              <a:path h="431800">
                <a:moveTo>
                  <a:pt x="0" y="0"/>
                </a:moveTo>
                <a:lnTo>
                  <a:pt x="0" y="431292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853684" y="6092952"/>
            <a:ext cx="0" cy="216535"/>
          </a:xfrm>
          <a:custGeom>
            <a:avLst/>
            <a:gdLst/>
            <a:ahLst/>
            <a:cxnLst/>
            <a:rect l="l" t="t" r="r" b="b"/>
            <a:pathLst>
              <a:path h="216535">
                <a:moveTo>
                  <a:pt x="0" y="0"/>
                </a:moveTo>
                <a:lnTo>
                  <a:pt x="0" y="216408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960107" y="2289048"/>
            <a:ext cx="0" cy="216535"/>
          </a:xfrm>
          <a:custGeom>
            <a:avLst/>
            <a:gdLst/>
            <a:ahLst/>
            <a:cxnLst/>
            <a:rect l="l" t="t" r="r" b="b"/>
            <a:pathLst>
              <a:path h="216535">
                <a:moveTo>
                  <a:pt x="0" y="0"/>
                </a:moveTo>
                <a:lnTo>
                  <a:pt x="0" y="216407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960107" y="2743200"/>
            <a:ext cx="0" cy="433070"/>
          </a:xfrm>
          <a:custGeom>
            <a:avLst/>
            <a:gdLst/>
            <a:ahLst/>
            <a:cxnLst/>
            <a:rect l="l" t="t" r="r" b="b"/>
            <a:pathLst>
              <a:path h="433069">
                <a:moveTo>
                  <a:pt x="0" y="0"/>
                </a:moveTo>
                <a:lnTo>
                  <a:pt x="0" y="432815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960107" y="3413759"/>
            <a:ext cx="0" cy="431800"/>
          </a:xfrm>
          <a:custGeom>
            <a:avLst/>
            <a:gdLst/>
            <a:ahLst/>
            <a:cxnLst/>
            <a:rect l="l" t="t" r="r" b="b"/>
            <a:pathLst>
              <a:path h="431800">
                <a:moveTo>
                  <a:pt x="0" y="0"/>
                </a:moveTo>
                <a:lnTo>
                  <a:pt x="0" y="431291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960107" y="4082796"/>
            <a:ext cx="0" cy="433070"/>
          </a:xfrm>
          <a:custGeom>
            <a:avLst/>
            <a:gdLst/>
            <a:ahLst/>
            <a:cxnLst/>
            <a:rect l="l" t="t" r="r" b="b"/>
            <a:pathLst>
              <a:path h="433070">
                <a:moveTo>
                  <a:pt x="0" y="0"/>
                </a:moveTo>
                <a:lnTo>
                  <a:pt x="0" y="432815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960107" y="4753355"/>
            <a:ext cx="0" cy="1556385"/>
          </a:xfrm>
          <a:custGeom>
            <a:avLst/>
            <a:gdLst/>
            <a:ahLst/>
            <a:cxnLst/>
            <a:rect l="l" t="t" r="r" b="b"/>
            <a:pathLst>
              <a:path h="1556385">
                <a:moveTo>
                  <a:pt x="0" y="0"/>
                </a:moveTo>
                <a:lnTo>
                  <a:pt x="0" y="1556004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066531" y="2289048"/>
            <a:ext cx="0" cy="887094"/>
          </a:xfrm>
          <a:custGeom>
            <a:avLst/>
            <a:gdLst/>
            <a:ahLst/>
            <a:cxnLst/>
            <a:rect l="l" t="t" r="r" b="b"/>
            <a:pathLst>
              <a:path h="887094">
                <a:moveTo>
                  <a:pt x="0" y="0"/>
                </a:moveTo>
                <a:lnTo>
                  <a:pt x="0" y="886967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066531" y="3413759"/>
            <a:ext cx="0" cy="431800"/>
          </a:xfrm>
          <a:custGeom>
            <a:avLst/>
            <a:gdLst/>
            <a:ahLst/>
            <a:cxnLst/>
            <a:rect l="l" t="t" r="r" b="b"/>
            <a:pathLst>
              <a:path h="431800">
                <a:moveTo>
                  <a:pt x="0" y="0"/>
                </a:moveTo>
                <a:lnTo>
                  <a:pt x="0" y="431291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066531" y="4082796"/>
            <a:ext cx="0" cy="433070"/>
          </a:xfrm>
          <a:custGeom>
            <a:avLst/>
            <a:gdLst/>
            <a:ahLst/>
            <a:cxnLst/>
            <a:rect l="l" t="t" r="r" b="b"/>
            <a:pathLst>
              <a:path h="433070">
                <a:moveTo>
                  <a:pt x="0" y="0"/>
                </a:moveTo>
                <a:lnTo>
                  <a:pt x="0" y="432815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066531" y="4753355"/>
            <a:ext cx="0" cy="1556385"/>
          </a:xfrm>
          <a:custGeom>
            <a:avLst/>
            <a:gdLst/>
            <a:ahLst/>
            <a:cxnLst/>
            <a:rect l="l" t="t" r="r" b="b"/>
            <a:pathLst>
              <a:path h="1556385">
                <a:moveTo>
                  <a:pt x="0" y="0"/>
                </a:moveTo>
                <a:lnTo>
                  <a:pt x="0" y="1556004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172956" y="2289048"/>
            <a:ext cx="0" cy="887094"/>
          </a:xfrm>
          <a:custGeom>
            <a:avLst/>
            <a:gdLst/>
            <a:ahLst/>
            <a:cxnLst/>
            <a:rect l="l" t="t" r="r" b="b"/>
            <a:pathLst>
              <a:path h="887094">
                <a:moveTo>
                  <a:pt x="0" y="0"/>
                </a:moveTo>
                <a:lnTo>
                  <a:pt x="0" y="886967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172956" y="3413759"/>
            <a:ext cx="0" cy="1102360"/>
          </a:xfrm>
          <a:custGeom>
            <a:avLst/>
            <a:gdLst/>
            <a:ahLst/>
            <a:cxnLst/>
            <a:rect l="l" t="t" r="r" b="b"/>
            <a:pathLst>
              <a:path h="1102360">
                <a:moveTo>
                  <a:pt x="0" y="0"/>
                </a:moveTo>
                <a:lnTo>
                  <a:pt x="0" y="1101852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172956" y="4753355"/>
            <a:ext cx="0" cy="1556385"/>
          </a:xfrm>
          <a:custGeom>
            <a:avLst/>
            <a:gdLst/>
            <a:ahLst/>
            <a:cxnLst/>
            <a:rect l="l" t="t" r="r" b="b"/>
            <a:pathLst>
              <a:path h="1556385">
                <a:moveTo>
                  <a:pt x="0" y="0"/>
                </a:moveTo>
                <a:lnTo>
                  <a:pt x="0" y="1556004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280904" y="2289048"/>
            <a:ext cx="0" cy="2226945"/>
          </a:xfrm>
          <a:custGeom>
            <a:avLst/>
            <a:gdLst/>
            <a:ahLst/>
            <a:cxnLst/>
            <a:rect l="l" t="t" r="r" b="b"/>
            <a:pathLst>
              <a:path h="2226945">
                <a:moveTo>
                  <a:pt x="0" y="0"/>
                </a:moveTo>
                <a:lnTo>
                  <a:pt x="0" y="2226564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280904" y="4753355"/>
            <a:ext cx="0" cy="1556385"/>
          </a:xfrm>
          <a:custGeom>
            <a:avLst/>
            <a:gdLst/>
            <a:ahLst/>
            <a:cxnLst/>
            <a:rect l="l" t="t" r="r" b="b"/>
            <a:pathLst>
              <a:path h="1556385">
                <a:moveTo>
                  <a:pt x="0" y="0"/>
                </a:moveTo>
                <a:lnTo>
                  <a:pt x="0" y="1556004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387328" y="2289048"/>
            <a:ext cx="0" cy="4020820"/>
          </a:xfrm>
          <a:custGeom>
            <a:avLst/>
            <a:gdLst/>
            <a:ahLst/>
            <a:cxnLst/>
            <a:rect l="l" t="t" r="r" b="b"/>
            <a:pathLst>
              <a:path h="4020820">
                <a:moveTo>
                  <a:pt x="0" y="0"/>
                </a:moveTo>
                <a:lnTo>
                  <a:pt x="0" y="4020312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424939" y="5855208"/>
            <a:ext cx="4744720" cy="238125"/>
          </a:xfrm>
          <a:custGeom>
            <a:avLst/>
            <a:gdLst/>
            <a:ahLst/>
            <a:cxnLst/>
            <a:rect l="l" t="t" r="r" b="b"/>
            <a:pathLst>
              <a:path w="4744720" h="238125">
                <a:moveTo>
                  <a:pt x="4744212" y="0"/>
                </a:moveTo>
                <a:lnTo>
                  <a:pt x="0" y="0"/>
                </a:lnTo>
                <a:lnTo>
                  <a:pt x="0" y="237743"/>
                </a:lnTo>
                <a:lnTo>
                  <a:pt x="4744212" y="237743"/>
                </a:lnTo>
                <a:lnTo>
                  <a:pt x="4744212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424939" y="5186171"/>
            <a:ext cx="5125720" cy="238125"/>
          </a:xfrm>
          <a:custGeom>
            <a:avLst/>
            <a:gdLst/>
            <a:ahLst/>
            <a:cxnLst/>
            <a:rect l="l" t="t" r="r" b="b"/>
            <a:pathLst>
              <a:path w="5125720" h="238125">
                <a:moveTo>
                  <a:pt x="5125212" y="0"/>
                </a:moveTo>
                <a:lnTo>
                  <a:pt x="0" y="0"/>
                </a:lnTo>
                <a:lnTo>
                  <a:pt x="0" y="237743"/>
                </a:lnTo>
                <a:lnTo>
                  <a:pt x="5125212" y="237743"/>
                </a:lnTo>
                <a:lnTo>
                  <a:pt x="5125212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424939" y="4515611"/>
            <a:ext cx="8975090" cy="238125"/>
          </a:xfrm>
          <a:custGeom>
            <a:avLst/>
            <a:gdLst/>
            <a:ahLst/>
            <a:cxnLst/>
            <a:rect l="l" t="t" r="r" b="b"/>
            <a:pathLst>
              <a:path w="8975090" h="238125">
                <a:moveTo>
                  <a:pt x="8974836" y="0"/>
                </a:moveTo>
                <a:lnTo>
                  <a:pt x="0" y="0"/>
                </a:lnTo>
                <a:lnTo>
                  <a:pt x="0" y="237744"/>
                </a:lnTo>
                <a:lnTo>
                  <a:pt x="8974836" y="237744"/>
                </a:lnTo>
                <a:lnTo>
                  <a:pt x="8974836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424939" y="3845052"/>
            <a:ext cx="7379334" cy="238125"/>
          </a:xfrm>
          <a:custGeom>
            <a:avLst/>
            <a:gdLst/>
            <a:ahLst/>
            <a:cxnLst/>
            <a:rect l="l" t="t" r="r" b="b"/>
            <a:pathLst>
              <a:path w="7379334" h="238125">
                <a:moveTo>
                  <a:pt x="7379208" y="0"/>
                </a:moveTo>
                <a:lnTo>
                  <a:pt x="0" y="0"/>
                </a:lnTo>
                <a:lnTo>
                  <a:pt x="0" y="237744"/>
                </a:lnTo>
                <a:lnTo>
                  <a:pt x="7379208" y="237744"/>
                </a:lnTo>
                <a:lnTo>
                  <a:pt x="7379208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424939" y="3176016"/>
            <a:ext cx="8856345" cy="238125"/>
          </a:xfrm>
          <a:custGeom>
            <a:avLst/>
            <a:gdLst/>
            <a:ahLst/>
            <a:cxnLst/>
            <a:rect l="l" t="t" r="r" b="b"/>
            <a:pathLst>
              <a:path w="8856345" h="238125">
                <a:moveTo>
                  <a:pt x="8855964" y="0"/>
                </a:moveTo>
                <a:lnTo>
                  <a:pt x="0" y="0"/>
                </a:lnTo>
                <a:lnTo>
                  <a:pt x="0" y="237744"/>
                </a:lnTo>
                <a:lnTo>
                  <a:pt x="8855964" y="237744"/>
                </a:lnTo>
                <a:lnTo>
                  <a:pt x="8855964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424939" y="2505455"/>
            <a:ext cx="6642100" cy="238125"/>
          </a:xfrm>
          <a:custGeom>
            <a:avLst/>
            <a:gdLst/>
            <a:ahLst/>
            <a:cxnLst/>
            <a:rect l="l" t="t" r="r" b="b"/>
            <a:pathLst>
              <a:path w="6642100" h="238125">
                <a:moveTo>
                  <a:pt x="6641591" y="0"/>
                </a:moveTo>
                <a:lnTo>
                  <a:pt x="0" y="0"/>
                </a:lnTo>
                <a:lnTo>
                  <a:pt x="0" y="237744"/>
                </a:lnTo>
                <a:lnTo>
                  <a:pt x="6641591" y="237744"/>
                </a:lnTo>
                <a:lnTo>
                  <a:pt x="6641591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424939" y="2289048"/>
            <a:ext cx="0" cy="4020820"/>
          </a:xfrm>
          <a:custGeom>
            <a:avLst/>
            <a:gdLst/>
            <a:ahLst/>
            <a:cxnLst/>
            <a:rect l="l" t="t" r="r" b="b"/>
            <a:pathLst>
              <a:path h="4020820">
                <a:moveTo>
                  <a:pt x="0" y="4020312"/>
                </a:moveTo>
                <a:lnTo>
                  <a:pt x="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 txBox="1"/>
          <p:nvPr/>
        </p:nvSpPr>
        <p:spPr>
          <a:xfrm>
            <a:off x="1320164" y="6387490"/>
            <a:ext cx="2127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0%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2388489" y="6387490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1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3495547" y="6387490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2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4602607" y="6387490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3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5709284" y="6387490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4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6816343" y="6387490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5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7923403" y="6387490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6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9030461" y="6387490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7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10137393" y="6387490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8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11244453" y="6387490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9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962355" y="5854090"/>
            <a:ext cx="3346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&lt;</a:t>
            </a:r>
            <a:r>
              <a:rPr sz="1200" spc="-10" dirty="0">
                <a:solidFill>
                  <a:srgbClr val="585858"/>
                </a:solidFill>
                <a:latin typeface="Calibri"/>
                <a:cs typeface="Calibri"/>
              </a:rPr>
              <a:t>1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0K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680719" y="5183885"/>
            <a:ext cx="61658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10K-100K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603300" y="4513579"/>
            <a:ext cx="69405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100K-500K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672185" y="3842969"/>
            <a:ext cx="62547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500K-</a:t>
            </a:r>
            <a:r>
              <a:rPr sz="1200" spc="-60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1M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809955" y="3172790"/>
            <a:ext cx="48704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1</a:t>
            </a:r>
            <a:r>
              <a:rPr sz="1200" spc="-10" dirty="0">
                <a:solidFill>
                  <a:srgbClr val="585858"/>
                </a:solidFill>
                <a:latin typeface="Calibri"/>
                <a:cs typeface="Calibri"/>
              </a:rPr>
              <a:t>M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-</a:t>
            </a:r>
            <a:r>
              <a:rPr sz="1200" spc="-10" dirty="0">
                <a:solidFill>
                  <a:srgbClr val="585858"/>
                </a:solidFill>
                <a:latin typeface="Calibri"/>
                <a:cs typeface="Calibri"/>
              </a:rPr>
              <a:t>5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M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988263" y="2502484"/>
            <a:ext cx="30861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&gt;</a:t>
            </a:r>
            <a:r>
              <a:rPr sz="1200" spc="-10" dirty="0">
                <a:solidFill>
                  <a:srgbClr val="585858"/>
                </a:solidFill>
                <a:latin typeface="Calibri"/>
                <a:cs typeface="Calibri"/>
              </a:rPr>
              <a:t>5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M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0" name="object 70"/>
          <p:cNvSpPr txBox="1">
            <a:spLocks noGrp="1"/>
          </p:cNvSpPr>
          <p:nvPr>
            <p:ph type="title"/>
          </p:nvPr>
        </p:nvSpPr>
        <p:spPr>
          <a:xfrm>
            <a:off x="916939" y="1327531"/>
            <a:ext cx="704342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spc="-75" dirty="0">
                <a:latin typeface="Cambria"/>
                <a:cs typeface="Cambria"/>
              </a:rPr>
              <a:t>Digital </a:t>
            </a:r>
            <a:r>
              <a:rPr sz="4400" b="1" spc="-165" dirty="0">
                <a:latin typeface="Cambria"/>
                <a:cs typeface="Cambria"/>
              </a:rPr>
              <a:t>exclusion </a:t>
            </a:r>
            <a:r>
              <a:rPr sz="4400" b="1" spc="-155" dirty="0">
                <a:latin typeface="Cambria"/>
                <a:cs typeface="Cambria"/>
              </a:rPr>
              <a:t>by</a:t>
            </a:r>
            <a:r>
              <a:rPr sz="4400" b="1" spc="85" dirty="0">
                <a:latin typeface="Cambria"/>
                <a:cs typeface="Cambria"/>
              </a:rPr>
              <a:t> </a:t>
            </a:r>
            <a:r>
              <a:rPr sz="4400" b="1" spc="-135" dirty="0">
                <a:latin typeface="Cambria"/>
                <a:cs typeface="Cambria"/>
              </a:rPr>
              <a:t>turnover</a:t>
            </a:r>
            <a:endParaRPr sz="4400" dirty="0">
              <a:latin typeface="Cambria"/>
              <a:cs typeface="Cambria"/>
            </a:endParaRPr>
          </a:p>
        </p:txBody>
      </p:sp>
      <p:sp>
        <p:nvSpPr>
          <p:cNvPr id="71" name="object 7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1074420"/>
          </a:xfrm>
          <a:custGeom>
            <a:avLst/>
            <a:gdLst/>
            <a:ahLst/>
            <a:cxnLst/>
            <a:rect l="l" t="t" r="r" b="b"/>
            <a:pathLst>
              <a:path w="12192000" h="1074420">
                <a:moveTo>
                  <a:pt x="0" y="1074420"/>
                </a:moveTo>
                <a:lnTo>
                  <a:pt x="12192000" y="1074420"/>
                </a:lnTo>
                <a:lnTo>
                  <a:pt x="12192000" y="0"/>
                </a:lnTo>
                <a:lnTo>
                  <a:pt x="0" y="0"/>
                </a:lnTo>
                <a:lnTo>
                  <a:pt x="0" y="10744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059923" y="182879"/>
            <a:ext cx="1836420" cy="7391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145521" y="3177666"/>
            <a:ext cx="2781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404040"/>
                </a:solidFill>
                <a:latin typeface="Calibri"/>
                <a:cs typeface="Calibri"/>
              </a:rPr>
              <a:t>17%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545444" y="5397500"/>
            <a:ext cx="2781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404040"/>
                </a:solidFill>
                <a:latin typeface="Calibri"/>
                <a:cs typeface="Calibri"/>
              </a:rPr>
              <a:t>38%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164068" y="5311521"/>
            <a:ext cx="2781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404040"/>
                </a:solidFill>
                <a:latin typeface="Calibri"/>
                <a:cs typeface="Calibri"/>
              </a:rPr>
              <a:t>21%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030591" y="3863467"/>
            <a:ext cx="2781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404040"/>
                </a:solidFill>
                <a:latin typeface="Calibri"/>
                <a:cs typeface="Calibri"/>
              </a:rPr>
              <a:t>13%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287257" y="3006090"/>
            <a:ext cx="2000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404040"/>
                </a:solidFill>
                <a:latin typeface="Calibri"/>
                <a:cs typeface="Calibri"/>
              </a:rPr>
              <a:t>2%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906509" y="3034665"/>
            <a:ext cx="2000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404040"/>
                </a:solidFill>
                <a:latin typeface="Calibri"/>
                <a:cs typeface="Calibri"/>
              </a:rPr>
              <a:t>8%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037831" y="2223261"/>
            <a:ext cx="3757929" cy="64833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0"/>
              </a:spcBef>
            </a:pPr>
            <a:r>
              <a:rPr sz="1450" spc="-5" dirty="0">
                <a:solidFill>
                  <a:srgbClr val="585858"/>
                </a:solidFill>
                <a:latin typeface="Calibri"/>
                <a:cs typeface="Calibri"/>
              </a:rPr>
              <a:t>If </a:t>
            </a:r>
            <a:r>
              <a:rPr sz="1450" spc="-10" dirty="0">
                <a:solidFill>
                  <a:srgbClr val="585858"/>
                </a:solidFill>
                <a:latin typeface="Calibri"/>
                <a:cs typeface="Calibri"/>
              </a:rPr>
              <a:t>yes, how </a:t>
            </a:r>
            <a:r>
              <a:rPr sz="1450" spc="-15" dirty="0">
                <a:solidFill>
                  <a:srgbClr val="585858"/>
                </a:solidFill>
                <a:latin typeface="Calibri"/>
                <a:cs typeface="Calibri"/>
              </a:rPr>
              <a:t>many </a:t>
            </a:r>
            <a:r>
              <a:rPr sz="1450" spc="-10" dirty="0">
                <a:solidFill>
                  <a:srgbClr val="585858"/>
                </a:solidFill>
                <a:latin typeface="Calibri"/>
                <a:cs typeface="Calibri"/>
              </a:rPr>
              <a:t>employees </a:t>
            </a:r>
            <a:r>
              <a:rPr sz="1450" spc="-20" dirty="0">
                <a:solidFill>
                  <a:srgbClr val="585858"/>
                </a:solidFill>
                <a:latin typeface="Calibri"/>
                <a:cs typeface="Calibri"/>
              </a:rPr>
              <a:t>have </a:t>
            </a:r>
            <a:r>
              <a:rPr sz="1450" spc="-15" dirty="0">
                <a:solidFill>
                  <a:srgbClr val="585858"/>
                </a:solidFill>
                <a:latin typeface="Calibri"/>
                <a:cs typeface="Calibri"/>
              </a:rPr>
              <a:t>you </a:t>
            </a:r>
            <a:r>
              <a:rPr sz="1450" spc="-10" dirty="0">
                <a:solidFill>
                  <a:srgbClr val="585858"/>
                </a:solidFill>
                <a:latin typeface="Calibri"/>
                <a:cs typeface="Calibri"/>
              </a:rPr>
              <a:t>furloughed?</a:t>
            </a:r>
            <a:endParaRPr sz="145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400">
              <a:latin typeface="Calibri"/>
              <a:cs typeface="Calibri"/>
            </a:endParaRPr>
          </a:p>
          <a:p>
            <a:pPr marL="1004569" algn="ctr">
              <a:lnSpc>
                <a:spcPct val="100000"/>
              </a:lnSpc>
            </a:pPr>
            <a:r>
              <a:rPr sz="1200" dirty="0">
                <a:solidFill>
                  <a:srgbClr val="404040"/>
                </a:solidFill>
                <a:latin typeface="Calibri"/>
                <a:cs typeface="Calibri"/>
              </a:rPr>
              <a:t>2%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" name="object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308597" y="3757421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20" h="83820">
                <a:moveTo>
                  <a:pt x="0" y="83819"/>
                </a:moveTo>
                <a:lnTo>
                  <a:pt x="83820" y="83819"/>
                </a:lnTo>
                <a:lnTo>
                  <a:pt x="83820" y="0"/>
                </a:lnTo>
                <a:lnTo>
                  <a:pt x="0" y="0"/>
                </a:lnTo>
                <a:lnTo>
                  <a:pt x="0" y="83819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308597" y="3757421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20" h="83820">
                <a:moveTo>
                  <a:pt x="0" y="83819"/>
                </a:moveTo>
                <a:lnTo>
                  <a:pt x="83820" y="83819"/>
                </a:lnTo>
                <a:lnTo>
                  <a:pt x="83820" y="0"/>
                </a:lnTo>
                <a:lnTo>
                  <a:pt x="0" y="0"/>
                </a:lnTo>
                <a:lnTo>
                  <a:pt x="0" y="83819"/>
                </a:lnTo>
                <a:close/>
              </a:path>
            </a:pathLst>
          </a:custGeom>
          <a:ln w="1904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308597" y="4018026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20" h="83820">
                <a:moveTo>
                  <a:pt x="0" y="83819"/>
                </a:moveTo>
                <a:lnTo>
                  <a:pt x="83820" y="83819"/>
                </a:lnTo>
                <a:lnTo>
                  <a:pt x="83820" y="0"/>
                </a:lnTo>
                <a:lnTo>
                  <a:pt x="0" y="0"/>
                </a:lnTo>
                <a:lnTo>
                  <a:pt x="0" y="83819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308597" y="4018026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20" h="83820">
                <a:moveTo>
                  <a:pt x="0" y="83819"/>
                </a:moveTo>
                <a:lnTo>
                  <a:pt x="83820" y="83819"/>
                </a:lnTo>
                <a:lnTo>
                  <a:pt x="83820" y="0"/>
                </a:lnTo>
                <a:lnTo>
                  <a:pt x="0" y="0"/>
                </a:lnTo>
                <a:lnTo>
                  <a:pt x="0" y="83819"/>
                </a:lnTo>
                <a:close/>
              </a:path>
            </a:pathLst>
          </a:custGeom>
          <a:ln w="1904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308597" y="4278629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20" h="83820">
                <a:moveTo>
                  <a:pt x="0" y="83820"/>
                </a:moveTo>
                <a:lnTo>
                  <a:pt x="83820" y="83820"/>
                </a:lnTo>
                <a:lnTo>
                  <a:pt x="83820" y="0"/>
                </a:lnTo>
                <a:lnTo>
                  <a:pt x="0" y="0"/>
                </a:lnTo>
                <a:lnTo>
                  <a:pt x="0" y="8382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308597" y="4278629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20" h="83820">
                <a:moveTo>
                  <a:pt x="0" y="83820"/>
                </a:moveTo>
                <a:lnTo>
                  <a:pt x="83820" y="83820"/>
                </a:lnTo>
                <a:lnTo>
                  <a:pt x="83820" y="0"/>
                </a:lnTo>
                <a:lnTo>
                  <a:pt x="0" y="0"/>
                </a:lnTo>
                <a:lnTo>
                  <a:pt x="0" y="83820"/>
                </a:lnTo>
                <a:close/>
              </a:path>
            </a:pathLst>
          </a:custGeom>
          <a:ln w="1904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308597" y="4539234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20" h="83820">
                <a:moveTo>
                  <a:pt x="0" y="83819"/>
                </a:moveTo>
                <a:lnTo>
                  <a:pt x="83820" y="83819"/>
                </a:lnTo>
                <a:lnTo>
                  <a:pt x="83820" y="0"/>
                </a:lnTo>
                <a:lnTo>
                  <a:pt x="0" y="0"/>
                </a:lnTo>
                <a:lnTo>
                  <a:pt x="0" y="83819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308597" y="4539234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20" h="83820">
                <a:moveTo>
                  <a:pt x="0" y="83819"/>
                </a:moveTo>
                <a:lnTo>
                  <a:pt x="83820" y="83819"/>
                </a:lnTo>
                <a:lnTo>
                  <a:pt x="83820" y="0"/>
                </a:lnTo>
                <a:lnTo>
                  <a:pt x="0" y="0"/>
                </a:lnTo>
                <a:lnTo>
                  <a:pt x="0" y="83819"/>
                </a:lnTo>
                <a:close/>
              </a:path>
            </a:pathLst>
          </a:custGeom>
          <a:ln w="1904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308597" y="4799838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20" h="83820">
                <a:moveTo>
                  <a:pt x="0" y="83819"/>
                </a:moveTo>
                <a:lnTo>
                  <a:pt x="83820" y="83819"/>
                </a:lnTo>
                <a:lnTo>
                  <a:pt x="83820" y="0"/>
                </a:lnTo>
                <a:lnTo>
                  <a:pt x="0" y="0"/>
                </a:lnTo>
                <a:lnTo>
                  <a:pt x="0" y="83819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308597" y="4799838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20" h="83820">
                <a:moveTo>
                  <a:pt x="0" y="83819"/>
                </a:moveTo>
                <a:lnTo>
                  <a:pt x="83820" y="83819"/>
                </a:lnTo>
                <a:lnTo>
                  <a:pt x="83820" y="0"/>
                </a:lnTo>
                <a:lnTo>
                  <a:pt x="0" y="0"/>
                </a:lnTo>
                <a:lnTo>
                  <a:pt x="0" y="83819"/>
                </a:lnTo>
                <a:close/>
              </a:path>
            </a:pathLst>
          </a:custGeom>
          <a:ln w="1904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308597" y="5060441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20" h="83820">
                <a:moveTo>
                  <a:pt x="0" y="83819"/>
                </a:moveTo>
                <a:lnTo>
                  <a:pt x="83820" y="83819"/>
                </a:lnTo>
                <a:lnTo>
                  <a:pt x="83820" y="0"/>
                </a:lnTo>
                <a:lnTo>
                  <a:pt x="0" y="0"/>
                </a:lnTo>
                <a:lnTo>
                  <a:pt x="0" y="83819"/>
                </a:lnTo>
                <a:close/>
              </a:path>
            </a:pathLst>
          </a:custGeom>
          <a:solidFill>
            <a:srgbClr val="6FAC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308597" y="5060441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20" h="83820">
                <a:moveTo>
                  <a:pt x="0" y="83819"/>
                </a:moveTo>
                <a:lnTo>
                  <a:pt x="83820" y="83819"/>
                </a:lnTo>
                <a:lnTo>
                  <a:pt x="83820" y="0"/>
                </a:lnTo>
                <a:lnTo>
                  <a:pt x="0" y="0"/>
                </a:lnTo>
                <a:lnTo>
                  <a:pt x="0" y="83819"/>
                </a:lnTo>
                <a:close/>
              </a:path>
            </a:pathLst>
          </a:custGeom>
          <a:ln w="1904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308597" y="5319521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20" h="83820">
                <a:moveTo>
                  <a:pt x="0" y="83819"/>
                </a:moveTo>
                <a:lnTo>
                  <a:pt x="83820" y="83819"/>
                </a:lnTo>
                <a:lnTo>
                  <a:pt x="83820" y="0"/>
                </a:lnTo>
                <a:lnTo>
                  <a:pt x="0" y="0"/>
                </a:lnTo>
                <a:lnTo>
                  <a:pt x="0" y="83819"/>
                </a:lnTo>
                <a:close/>
              </a:path>
            </a:pathLst>
          </a:custGeom>
          <a:solidFill>
            <a:srgbClr val="25447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308597" y="5319521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20" h="83820">
                <a:moveTo>
                  <a:pt x="0" y="83819"/>
                </a:moveTo>
                <a:lnTo>
                  <a:pt x="83820" y="83819"/>
                </a:lnTo>
                <a:lnTo>
                  <a:pt x="83820" y="0"/>
                </a:lnTo>
                <a:lnTo>
                  <a:pt x="0" y="0"/>
                </a:lnTo>
                <a:lnTo>
                  <a:pt x="0" y="83819"/>
                </a:lnTo>
                <a:close/>
              </a:path>
            </a:pathLst>
          </a:custGeom>
          <a:ln w="1904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6431026" y="3600958"/>
            <a:ext cx="918210" cy="1849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>
              <a:lnSpc>
                <a:spcPct val="142500"/>
              </a:lnSpc>
              <a:spcBef>
                <a:spcPts val="100"/>
              </a:spcBef>
            </a:pP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One</a:t>
            </a:r>
            <a:r>
              <a:rPr sz="1200" spc="-90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employee  Up to</a:t>
            </a:r>
            <a:r>
              <a:rPr sz="1200" spc="-25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5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61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Up to</a:t>
            </a:r>
            <a:r>
              <a:rPr sz="1200" spc="-110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10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61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Up to</a:t>
            </a:r>
            <a:r>
              <a:rPr sz="1200" spc="-110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15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610"/>
              </a:spcBef>
            </a:pP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Up 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to</a:t>
            </a:r>
            <a:r>
              <a:rPr sz="1200" spc="-100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20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61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Up to</a:t>
            </a:r>
            <a:r>
              <a:rPr sz="1200" spc="-30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100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610"/>
              </a:spcBef>
            </a:pP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Over</a:t>
            </a:r>
            <a:r>
              <a:rPr sz="1200" spc="-10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100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4" name="object 2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33400" y="2148839"/>
            <a:ext cx="5495925" cy="4526280"/>
          </a:xfrm>
          <a:custGeom>
            <a:avLst/>
            <a:gdLst/>
            <a:ahLst/>
            <a:cxnLst/>
            <a:rect l="l" t="t" r="r" b="b"/>
            <a:pathLst>
              <a:path w="5495925" h="4526280">
                <a:moveTo>
                  <a:pt x="0" y="4526280"/>
                </a:moveTo>
                <a:lnTo>
                  <a:pt x="5495544" y="4526280"/>
                </a:lnTo>
                <a:lnTo>
                  <a:pt x="5495544" y="0"/>
                </a:lnTo>
                <a:lnTo>
                  <a:pt x="0" y="0"/>
                </a:lnTo>
                <a:lnTo>
                  <a:pt x="0" y="452628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546221" y="2888360"/>
            <a:ext cx="1692910" cy="3296920"/>
          </a:xfrm>
          <a:custGeom>
            <a:avLst/>
            <a:gdLst/>
            <a:ahLst/>
            <a:cxnLst/>
            <a:rect l="l" t="t" r="r" b="b"/>
            <a:pathLst>
              <a:path w="1692910" h="3296920">
                <a:moveTo>
                  <a:pt x="0" y="0"/>
                </a:moveTo>
                <a:lnTo>
                  <a:pt x="0" y="1692528"/>
                </a:lnTo>
                <a:lnTo>
                  <a:pt x="540512" y="3296539"/>
                </a:lnTo>
                <a:lnTo>
                  <a:pt x="587101" y="3280085"/>
                </a:lnTo>
                <a:lnTo>
                  <a:pt x="632978" y="3262373"/>
                </a:lnTo>
                <a:lnTo>
                  <a:pt x="678124" y="3243427"/>
                </a:lnTo>
                <a:lnTo>
                  <a:pt x="722522" y="3223270"/>
                </a:lnTo>
                <a:lnTo>
                  <a:pt x="766157" y="3201924"/>
                </a:lnTo>
                <a:lnTo>
                  <a:pt x="809011" y="3179415"/>
                </a:lnTo>
                <a:lnTo>
                  <a:pt x="851068" y="3155764"/>
                </a:lnTo>
                <a:lnTo>
                  <a:pt x="892310" y="3130996"/>
                </a:lnTo>
                <a:lnTo>
                  <a:pt x="932721" y="3105133"/>
                </a:lnTo>
                <a:lnTo>
                  <a:pt x="972283" y="3078200"/>
                </a:lnTo>
                <a:lnTo>
                  <a:pt x="1010981" y="3050220"/>
                </a:lnTo>
                <a:lnTo>
                  <a:pt x="1048797" y="3021215"/>
                </a:lnTo>
                <a:lnTo>
                  <a:pt x="1085714" y="2991210"/>
                </a:lnTo>
                <a:lnTo>
                  <a:pt x="1121716" y="2960228"/>
                </a:lnTo>
                <a:lnTo>
                  <a:pt x="1156786" y="2928292"/>
                </a:lnTo>
                <a:lnTo>
                  <a:pt x="1190907" y="2895426"/>
                </a:lnTo>
                <a:lnTo>
                  <a:pt x="1224062" y="2861653"/>
                </a:lnTo>
                <a:lnTo>
                  <a:pt x="1256234" y="2826997"/>
                </a:lnTo>
                <a:lnTo>
                  <a:pt x="1287406" y="2791480"/>
                </a:lnTo>
                <a:lnTo>
                  <a:pt x="1317563" y="2755127"/>
                </a:lnTo>
                <a:lnTo>
                  <a:pt x="1346686" y="2717961"/>
                </a:lnTo>
                <a:lnTo>
                  <a:pt x="1374759" y="2680004"/>
                </a:lnTo>
                <a:lnTo>
                  <a:pt x="1401765" y="2641282"/>
                </a:lnTo>
                <a:lnTo>
                  <a:pt x="1427687" y="2601816"/>
                </a:lnTo>
                <a:lnTo>
                  <a:pt x="1452509" y="2561631"/>
                </a:lnTo>
                <a:lnTo>
                  <a:pt x="1476214" y="2520749"/>
                </a:lnTo>
                <a:lnTo>
                  <a:pt x="1498785" y="2479195"/>
                </a:lnTo>
                <a:lnTo>
                  <a:pt x="1520204" y="2436992"/>
                </a:lnTo>
                <a:lnTo>
                  <a:pt x="1540456" y="2394162"/>
                </a:lnTo>
                <a:lnTo>
                  <a:pt x="1559523" y="2350730"/>
                </a:lnTo>
                <a:lnTo>
                  <a:pt x="1577389" y="2306719"/>
                </a:lnTo>
                <a:lnTo>
                  <a:pt x="1594036" y="2262153"/>
                </a:lnTo>
                <a:lnTo>
                  <a:pt x="1609449" y="2217054"/>
                </a:lnTo>
                <a:lnTo>
                  <a:pt x="1623609" y="2171446"/>
                </a:lnTo>
                <a:lnTo>
                  <a:pt x="1636501" y="2125352"/>
                </a:lnTo>
                <a:lnTo>
                  <a:pt x="1648107" y="2078797"/>
                </a:lnTo>
                <a:lnTo>
                  <a:pt x="1658411" y="2031803"/>
                </a:lnTo>
                <a:lnTo>
                  <a:pt x="1667395" y="1984393"/>
                </a:lnTo>
                <a:lnTo>
                  <a:pt x="1675043" y="1936592"/>
                </a:lnTo>
                <a:lnTo>
                  <a:pt x="1681339" y="1888423"/>
                </a:lnTo>
                <a:lnTo>
                  <a:pt x="1686265" y="1839908"/>
                </a:lnTo>
                <a:lnTo>
                  <a:pt x="1689804" y="1791072"/>
                </a:lnTo>
                <a:lnTo>
                  <a:pt x="1691940" y="1741938"/>
                </a:lnTo>
                <a:lnTo>
                  <a:pt x="1692655" y="1692528"/>
                </a:lnTo>
                <a:lnTo>
                  <a:pt x="1691983" y="1644342"/>
                </a:lnTo>
                <a:lnTo>
                  <a:pt x="1689976" y="1596488"/>
                </a:lnTo>
                <a:lnTo>
                  <a:pt x="1686654" y="1548986"/>
                </a:lnTo>
                <a:lnTo>
                  <a:pt x="1682033" y="1501853"/>
                </a:lnTo>
                <a:lnTo>
                  <a:pt x="1676132" y="1455107"/>
                </a:lnTo>
                <a:lnTo>
                  <a:pt x="1668969" y="1408766"/>
                </a:lnTo>
                <a:lnTo>
                  <a:pt x="1660562" y="1362847"/>
                </a:lnTo>
                <a:lnTo>
                  <a:pt x="1650928" y="1317369"/>
                </a:lnTo>
                <a:lnTo>
                  <a:pt x="1640085" y="1272350"/>
                </a:lnTo>
                <a:lnTo>
                  <a:pt x="1628051" y="1227807"/>
                </a:lnTo>
                <a:lnTo>
                  <a:pt x="1614844" y="1183758"/>
                </a:lnTo>
                <a:lnTo>
                  <a:pt x="1600482" y="1140221"/>
                </a:lnTo>
                <a:lnTo>
                  <a:pt x="1584983" y="1097214"/>
                </a:lnTo>
                <a:lnTo>
                  <a:pt x="1568364" y="1054754"/>
                </a:lnTo>
                <a:lnTo>
                  <a:pt x="1550644" y="1012861"/>
                </a:lnTo>
                <a:lnTo>
                  <a:pt x="1531840" y="971551"/>
                </a:lnTo>
                <a:lnTo>
                  <a:pt x="1511970" y="930842"/>
                </a:lnTo>
                <a:lnTo>
                  <a:pt x="1491052" y="890752"/>
                </a:lnTo>
                <a:lnTo>
                  <a:pt x="1469104" y="851300"/>
                </a:lnTo>
                <a:lnTo>
                  <a:pt x="1446144" y="812502"/>
                </a:lnTo>
                <a:lnTo>
                  <a:pt x="1422189" y="774377"/>
                </a:lnTo>
                <a:lnTo>
                  <a:pt x="1397258" y="736943"/>
                </a:lnTo>
                <a:lnTo>
                  <a:pt x="1371368" y="700218"/>
                </a:lnTo>
                <a:lnTo>
                  <a:pt x="1344537" y="664219"/>
                </a:lnTo>
                <a:lnTo>
                  <a:pt x="1316783" y="628964"/>
                </a:lnTo>
                <a:lnTo>
                  <a:pt x="1288124" y="594471"/>
                </a:lnTo>
                <a:lnTo>
                  <a:pt x="1258578" y="560758"/>
                </a:lnTo>
                <a:lnTo>
                  <a:pt x="1228162" y="527843"/>
                </a:lnTo>
                <a:lnTo>
                  <a:pt x="1196895" y="495744"/>
                </a:lnTo>
                <a:lnTo>
                  <a:pt x="1164794" y="464478"/>
                </a:lnTo>
                <a:lnTo>
                  <a:pt x="1131877" y="434064"/>
                </a:lnTo>
                <a:lnTo>
                  <a:pt x="1098163" y="404519"/>
                </a:lnTo>
                <a:lnTo>
                  <a:pt x="1063668" y="375862"/>
                </a:lnTo>
                <a:lnTo>
                  <a:pt x="1028411" y="348109"/>
                </a:lnTo>
                <a:lnTo>
                  <a:pt x="992409" y="321279"/>
                </a:lnTo>
                <a:lnTo>
                  <a:pt x="955681" y="295390"/>
                </a:lnTo>
                <a:lnTo>
                  <a:pt x="918245" y="270460"/>
                </a:lnTo>
                <a:lnTo>
                  <a:pt x="880117" y="246506"/>
                </a:lnTo>
                <a:lnTo>
                  <a:pt x="841317" y="223546"/>
                </a:lnTo>
                <a:lnTo>
                  <a:pt x="801861" y="201599"/>
                </a:lnTo>
                <a:lnTo>
                  <a:pt x="761768" y="180682"/>
                </a:lnTo>
                <a:lnTo>
                  <a:pt x="721056" y="160812"/>
                </a:lnTo>
                <a:lnTo>
                  <a:pt x="679742" y="142009"/>
                </a:lnTo>
                <a:lnTo>
                  <a:pt x="637845" y="124289"/>
                </a:lnTo>
                <a:lnTo>
                  <a:pt x="595382" y="107670"/>
                </a:lnTo>
                <a:lnTo>
                  <a:pt x="552371" y="92172"/>
                </a:lnTo>
                <a:lnTo>
                  <a:pt x="508830" y="77810"/>
                </a:lnTo>
                <a:lnTo>
                  <a:pt x="464776" y="64603"/>
                </a:lnTo>
                <a:lnTo>
                  <a:pt x="420229" y="52570"/>
                </a:lnTo>
                <a:lnTo>
                  <a:pt x="375204" y="41727"/>
                </a:lnTo>
                <a:lnTo>
                  <a:pt x="329721" y="32093"/>
                </a:lnTo>
                <a:lnTo>
                  <a:pt x="283798" y="23686"/>
                </a:lnTo>
                <a:lnTo>
                  <a:pt x="237451" y="16523"/>
                </a:lnTo>
                <a:lnTo>
                  <a:pt x="190700" y="10622"/>
                </a:lnTo>
                <a:lnTo>
                  <a:pt x="143561" y="6001"/>
                </a:lnTo>
                <a:lnTo>
                  <a:pt x="96052" y="2679"/>
                </a:lnTo>
                <a:lnTo>
                  <a:pt x="48193" y="672"/>
                </a:lnTo>
                <a:lnTo>
                  <a:pt x="0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546221" y="2888360"/>
            <a:ext cx="1692910" cy="3296920"/>
          </a:xfrm>
          <a:custGeom>
            <a:avLst/>
            <a:gdLst/>
            <a:ahLst/>
            <a:cxnLst/>
            <a:rect l="l" t="t" r="r" b="b"/>
            <a:pathLst>
              <a:path w="1692910" h="3296920">
                <a:moveTo>
                  <a:pt x="0" y="0"/>
                </a:moveTo>
                <a:lnTo>
                  <a:pt x="48193" y="672"/>
                </a:lnTo>
                <a:lnTo>
                  <a:pt x="96052" y="2679"/>
                </a:lnTo>
                <a:lnTo>
                  <a:pt x="143561" y="6001"/>
                </a:lnTo>
                <a:lnTo>
                  <a:pt x="190700" y="10622"/>
                </a:lnTo>
                <a:lnTo>
                  <a:pt x="237451" y="16523"/>
                </a:lnTo>
                <a:lnTo>
                  <a:pt x="283798" y="23686"/>
                </a:lnTo>
                <a:lnTo>
                  <a:pt x="329721" y="32093"/>
                </a:lnTo>
                <a:lnTo>
                  <a:pt x="375204" y="41727"/>
                </a:lnTo>
                <a:lnTo>
                  <a:pt x="420229" y="52570"/>
                </a:lnTo>
                <a:lnTo>
                  <a:pt x="464776" y="64603"/>
                </a:lnTo>
                <a:lnTo>
                  <a:pt x="508830" y="77810"/>
                </a:lnTo>
                <a:lnTo>
                  <a:pt x="552371" y="92172"/>
                </a:lnTo>
                <a:lnTo>
                  <a:pt x="595382" y="107670"/>
                </a:lnTo>
                <a:lnTo>
                  <a:pt x="637845" y="124289"/>
                </a:lnTo>
                <a:lnTo>
                  <a:pt x="679742" y="142009"/>
                </a:lnTo>
                <a:lnTo>
                  <a:pt x="721056" y="160812"/>
                </a:lnTo>
                <a:lnTo>
                  <a:pt x="761768" y="180682"/>
                </a:lnTo>
                <a:lnTo>
                  <a:pt x="801861" y="201599"/>
                </a:lnTo>
                <a:lnTo>
                  <a:pt x="841317" y="223546"/>
                </a:lnTo>
                <a:lnTo>
                  <a:pt x="880117" y="246506"/>
                </a:lnTo>
                <a:lnTo>
                  <a:pt x="918245" y="270460"/>
                </a:lnTo>
                <a:lnTo>
                  <a:pt x="955681" y="295390"/>
                </a:lnTo>
                <a:lnTo>
                  <a:pt x="992409" y="321279"/>
                </a:lnTo>
                <a:lnTo>
                  <a:pt x="1028411" y="348109"/>
                </a:lnTo>
                <a:lnTo>
                  <a:pt x="1063668" y="375862"/>
                </a:lnTo>
                <a:lnTo>
                  <a:pt x="1098163" y="404519"/>
                </a:lnTo>
                <a:lnTo>
                  <a:pt x="1131877" y="434064"/>
                </a:lnTo>
                <a:lnTo>
                  <a:pt x="1164794" y="464478"/>
                </a:lnTo>
                <a:lnTo>
                  <a:pt x="1196895" y="495744"/>
                </a:lnTo>
                <a:lnTo>
                  <a:pt x="1228162" y="527843"/>
                </a:lnTo>
                <a:lnTo>
                  <a:pt x="1258578" y="560758"/>
                </a:lnTo>
                <a:lnTo>
                  <a:pt x="1288124" y="594471"/>
                </a:lnTo>
                <a:lnTo>
                  <a:pt x="1316783" y="628964"/>
                </a:lnTo>
                <a:lnTo>
                  <a:pt x="1344537" y="664219"/>
                </a:lnTo>
                <a:lnTo>
                  <a:pt x="1371368" y="700218"/>
                </a:lnTo>
                <a:lnTo>
                  <a:pt x="1397258" y="736943"/>
                </a:lnTo>
                <a:lnTo>
                  <a:pt x="1422189" y="774377"/>
                </a:lnTo>
                <a:lnTo>
                  <a:pt x="1446144" y="812502"/>
                </a:lnTo>
                <a:lnTo>
                  <a:pt x="1469104" y="851300"/>
                </a:lnTo>
                <a:lnTo>
                  <a:pt x="1491052" y="890752"/>
                </a:lnTo>
                <a:lnTo>
                  <a:pt x="1511970" y="930842"/>
                </a:lnTo>
                <a:lnTo>
                  <a:pt x="1531840" y="971551"/>
                </a:lnTo>
                <a:lnTo>
                  <a:pt x="1550644" y="1012861"/>
                </a:lnTo>
                <a:lnTo>
                  <a:pt x="1568364" y="1054754"/>
                </a:lnTo>
                <a:lnTo>
                  <a:pt x="1584983" y="1097214"/>
                </a:lnTo>
                <a:lnTo>
                  <a:pt x="1600482" y="1140221"/>
                </a:lnTo>
                <a:lnTo>
                  <a:pt x="1614844" y="1183758"/>
                </a:lnTo>
                <a:lnTo>
                  <a:pt x="1628051" y="1227807"/>
                </a:lnTo>
                <a:lnTo>
                  <a:pt x="1640085" y="1272350"/>
                </a:lnTo>
                <a:lnTo>
                  <a:pt x="1650928" y="1317369"/>
                </a:lnTo>
                <a:lnTo>
                  <a:pt x="1660562" y="1362847"/>
                </a:lnTo>
                <a:lnTo>
                  <a:pt x="1668969" y="1408766"/>
                </a:lnTo>
                <a:lnTo>
                  <a:pt x="1676132" y="1455107"/>
                </a:lnTo>
                <a:lnTo>
                  <a:pt x="1682033" y="1501853"/>
                </a:lnTo>
                <a:lnTo>
                  <a:pt x="1686654" y="1548986"/>
                </a:lnTo>
                <a:lnTo>
                  <a:pt x="1689976" y="1596488"/>
                </a:lnTo>
                <a:lnTo>
                  <a:pt x="1691983" y="1644342"/>
                </a:lnTo>
                <a:lnTo>
                  <a:pt x="1692655" y="1692528"/>
                </a:lnTo>
                <a:lnTo>
                  <a:pt x="1691940" y="1741938"/>
                </a:lnTo>
                <a:lnTo>
                  <a:pt x="1689804" y="1791072"/>
                </a:lnTo>
                <a:lnTo>
                  <a:pt x="1686265" y="1839908"/>
                </a:lnTo>
                <a:lnTo>
                  <a:pt x="1681339" y="1888423"/>
                </a:lnTo>
                <a:lnTo>
                  <a:pt x="1675043" y="1936592"/>
                </a:lnTo>
                <a:lnTo>
                  <a:pt x="1667395" y="1984393"/>
                </a:lnTo>
                <a:lnTo>
                  <a:pt x="1658411" y="2031803"/>
                </a:lnTo>
                <a:lnTo>
                  <a:pt x="1648107" y="2078797"/>
                </a:lnTo>
                <a:lnTo>
                  <a:pt x="1636501" y="2125352"/>
                </a:lnTo>
                <a:lnTo>
                  <a:pt x="1623609" y="2171446"/>
                </a:lnTo>
                <a:lnTo>
                  <a:pt x="1609449" y="2217054"/>
                </a:lnTo>
                <a:lnTo>
                  <a:pt x="1594036" y="2262153"/>
                </a:lnTo>
                <a:lnTo>
                  <a:pt x="1577389" y="2306719"/>
                </a:lnTo>
                <a:lnTo>
                  <a:pt x="1559523" y="2350730"/>
                </a:lnTo>
                <a:lnTo>
                  <a:pt x="1540456" y="2394162"/>
                </a:lnTo>
                <a:lnTo>
                  <a:pt x="1520204" y="2436992"/>
                </a:lnTo>
                <a:lnTo>
                  <a:pt x="1498785" y="2479195"/>
                </a:lnTo>
                <a:lnTo>
                  <a:pt x="1476214" y="2520749"/>
                </a:lnTo>
                <a:lnTo>
                  <a:pt x="1452509" y="2561631"/>
                </a:lnTo>
                <a:lnTo>
                  <a:pt x="1427687" y="2601816"/>
                </a:lnTo>
                <a:lnTo>
                  <a:pt x="1401765" y="2641282"/>
                </a:lnTo>
                <a:lnTo>
                  <a:pt x="1374759" y="2680004"/>
                </a:lnTo>
                <a:lnTo>
                  <a:pt x="1346686" y="2717961"/>
                </a:lnTo>
                <a:lnTo>
                  <a:pt x="1317563" y="2755127"/>
                </a:lnTo>
                <a:lnTo>
                  <a:pt x="1287406" y="2791480"/>
                </a:lnTo>
                <a:lnTo>
                  <a:pt x="1256234" y="2826997"/>
                </a:lnTo>
                <a:lnTo>
                  <a:pt x="1224062" y="2861653"/>
                </a:lnTo>
                <a:lnTo>
                  <a:pt x="1190907" y="2895426"/>
                </a:lnTo>
                <a:lnTo>
                  <a:pt x="1156786" y="2928292"/>
                </a:lnTo>
                <a:lnTo>
                  <a:pt x="1121716" y="2960228"/>
                </a:lnTo>
                <a:lnTo>
                  <a:pt x="1085714" y="2991210"/>
                </a:lnTo>
                <a:lnTo>
                  <a:pt x="1048797" y="3021215"/>
                </a:lnTo>
                <a:lnTo>
                  <a:pt x="1010981" y="3050220"/>
                </a:lnTo>
                <a:lnTo>
                  <a:pt x="972283" y="3078200"/>
                </a:lnTo>
                <a:lnTo>
                  <a:pt x="932721" y="3105133"/>
                </a:lnTo>
                <a:lnTo>
                  <a:pt x="892310" y="3130996"/>
                </a:lnTo>
                <a:lnTo>
                  <a:pt x="851068" y="3155764"/>
                </a:lnTo>
                <a:lnTo>
                  <a:pt x="809011" y="3179415"/>
                </a:lnTo>
                <a:lnTo>
                  <a:pt x="766157" y="3201924"/>
                </a:lnTo>
                <a:lnTo>
                  <a:pt x="722522" y="3223270"/>
                </a:lnTo>
                <a:lnTo>
                  <a:pt x="678124" y="3243427"/>
                </a:lnTo>
                <a:lnTo>
                  <a:pt x="632978" y="3262373"/>
                </a:lnTo>
                <a:lnTo>
                  <a:pt x="587101" y="3280085"/>
                </a:lnTo>
                <a:lnTo>
                  <a:pt x="540512" y="3296539"/>
                </a:lnTo>
                <a:lnTo>
                  <a:pt x="0" y="1692528"/>
                </a:lnTo>
                <a:lnTo>
                  <a:pt x="0" y="0"/>
                </a:lnTo>
                <a:close/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853205" y="2888360"/>
            <a:ext cx="2233930" cy="3385820"/>
          </a:xfrm>
          <a:custGeom>
            <a:avLst/>
            <a:gdLst/>
            <a:ahLst/>
            <a:cxnLst/>
            <a:rect l="l" t="t" r="r" b="b"/>
            <a:pathLst>
              <a:path w="2233929" h="3385820">
                <a:moveTo>
                  <a:pt x="1693015" y="0"/>
                </a:moveTo>
                <a:lnTo>
                  <a:pt x="1642933" y="739"/>
                </a:lnTo>
                <a:lnTo>
                  <a:pt x="1592946" y="2953"/>
                </a:lnTo>
                <a:lnTo>
                  <a:pt x="1543086" y="6639"/>
                </a:lnTo>
                <a:lnTo>
                  <a:pt x="1493386" y="11790"/>
                </a:lnTo>
                <a:lnTo>
                  <a:pt x="1443876" y="18403"/>
                </a:lnTo>
                <a:lnTo>
                  <a:pt x="1394590" y="26473"/>
                </a:lnTo>
                <a:lnTo>
                  <a:pt x="1345559" y="35996"/>
                </a:lnTo>
                <a:lnTo>
                  <a:pt x="1296816" y="46966"/>
                </a:lnTo>
                <a:lnTo>
                  <a:pt x="1248392" y="59380"/>
                </a:lnTo>
                <a:lnTo>
                  <a:pt x="1200319" y="73232"/>
                </a:lnTo>
                <a:lnTo>
                  <a:pt x="1152630" y="88518"/>
                </a:lnTo>
                <a:lnTo>
                  <a:pt x="1107172" y="104548"/>
                </a:lnTo>
                <a:lnTo>
                  <a:pt x="1062457" y="121735"/>
                </a:lnTo>
                <a:lnTo>
                  <a:pt x="1018495" y="140056"/>
                </a:lnTo>
                <a:lnTo>
                  <a:pt x="975297" y="159489"/>
                </a:lnTo>
                <a:lnTo>
                  <a:pt x="932875" y="180012"/>
                </a:lnTo>
                <a:lnTo>
                  <a:pt x="891241" y="201601"/>
                </a:lnTo>
                <a:lnTo>
                  <a:pt x="850404" y="224234"/>
                </a:lnTo>
                <a:lnTo>
                  <a:pt x="810377" y="247888"/>
                </a:lnTo>
                <a:lnTo>
                  <a:pt x="771171" y="272541"/>
                </a:lnTo>
                <a:lnTo>
                  <a:pt x="732797" y="298170"/>
                </a:lnTo>
                <a:lnTo>
                  <a:pt x="695266" y="324753"/>
                </a:lnTo>
                <a:lnTo>
                  <a:pt x="658589" y="352267"/>
                </a:lnTo>
                <a:lnTo>
                  <a:pt x="622778" y="380689"/>
                </a:lnTo>
                <a:lnTo>
                  <a:pt x="587843" y="409996"/>
                </a:lnTo>
                <a:lnTo>
                  <a:pt x="553797" y="440167"/>
                </a:lnTo>
                <a:lnTo>
                  <a:pt x="520649" y="471178"/>
                </a:lnTo>
                <a:lnTo>
                  <a:pt x="488413" y="503007"/>
                </a:lnTo>
                <a:lnTo>
                  <a:pt x="457097" y="535631"/>
                </a:lnTo>
                <a:lnTo>
                  <a:pt x="426715" y="569028"/>
                </a:lnTo>
                <a:lnTo>
                  <a:pt x="397277" y="603175"/>
                </a:lnTo>
                <a:lnTo>
                  <a:pt x="368794" y="638049"/>
                </a:lnTo>
                <a:lnTo>
                  <a:pt x="341277" y="673628"/>
                </a:lnTo>
                <a:lnTo>
                  <a:pt x="314739" y="709889"/>
                </a:lnTo>
                <a:lnTo>
                  <a:pt x="289189" y="746810"/>
                </a:lnTo>
                <a:lnTo>
                  <a:pt x="264639" y="784367"/>
                </a:lnTo>
                <a:lnTo>
                  <a:pt x="241101" y="822539"/>
                </a:lnTo>
                <a:lnTo>
                  <a:pt x="218585" y="861302"/>
                </a:lnTo>
                <a:lnTo>
                  <a:pt x="197104" y="900635"/>
                </a:lnTo>
                <a:lnTo>
                  <a:pt x="176667" y="940514"/>
                </a:lnTo>
                <a:lnTo>
                  <a:pt x="157286" y="980917"/>
                </a:lnTo>
                <a:lnTo>
                  <a:pt x="138973" y="1021821"/>
                </a:lnTo>
                <a:lnTo>
                  <a:pt x="121739" y="1063203"/>
                </a:lnTo>
                <a:lnTo>
                  <a:pt x="105594" y="1105042"/>
                </a:lnTo>
                <a:lnTo>
                  <a:pt x="90551" y="1147313"/>
                </a:lnTo>
                <a:lnTo>
                  <a:pt x="76620" y="1189996"/>
                </a:lnTo>
                <a:lnTo>
                  <a:pt x="63812" y="1233067"/>
                </a:lnTo>
                <a:lnTo>
                  <a:pt x="52140" y="1276503"/>
                </a:lnTo>
                <a:lnTo>
                  <a:pt x="41613" y="1320282"/>
                </a:lnTo>
                <a:lnTo>
                  <a:pt x="32243" y="1364381"/>
                </a:lnTo>
                <a:lnTo>
                  <a:pt x="24042" y="1408778"/>
                </a:lnTo>
                <a:lnTo>
                  <a:pt x="17020" y="1453450"/>
                </a:lnTo>
                <a:lnTo>
                  <a:pt x="11190" y="1498375"/>
                </a:lnTo>
                <a:lnTo>
                  <a:pt x="6561" y="1543529"/>
                </a:lnTo>
                <a:lnTo>
                  <a:pt x="3146" y="1588891"/>
                </a:lnTo>
                <a:lnTo>
                  <a:pt x="955" y="1634437"/>
                </a:lnTo>
                <a:lnTo>
                  <a:pt x="0" y="1680145"/>
                </a:lnTo>
                <a:lnTo>
                  <a:pt x="291" y="1725992"/>
                </a:lnTo>
                <a:lnTo>
                  <a:pt x="1841" y="1771956"/>
                </a:lnTo>
                <a:lnTo>
                  <a:pt x="4660" y="1818014"/>
                </a:lnTo>
                <a:lnTo>
                  <a:pt x="8760" y="1864144"/>
                </a:lnTo>
                <a:lnTo>
                  <a:pt x="14152" y="1910322"/>
                </a:lnTo>
                <a:lnTo>
                  <a:pt x="20846" y="1956527"/>
                </a:lnTo>
                <a:lnTo>
                  <a:pt x="28855" y="2002735"/>
                </a:lnTo>
                <a:lnTo>
                  <a:pt x="38189" y="2048925"/>
                </a:lnTo>
                <a:lnTo>
                  <a:pt x="48860" y="2095073"/>
                </a:lnTo>
                <a:lnTo>
                  <a:pt x="60879" y="2141156"/>
                </a:lnTo>
                <a:lnTo>
                  <a:pt x="74257" y="2187153"/>
                </a:lnTo>
                <a:lnTo>
                  <a:pt x="89005" y="2233041"/>
                </a:lnTo>
                <a:lnTo>
                  <a:pt x="105035" y="2278491"/>
                </a:lnTo>
                <a:lnTo>
                  <a:pt x="122222" y="2323200"/>
                </a:lnTo>
                <a:lnTo>
                  <a:pt x="140543" y="2367156"/>
                </a:lnTo>
                <a:lnTo>
                  <a:pt x="159976" y="2410347"/>
                </a:lnTo>
                <a:lnTo>
                  <a:pt x="180498" y="2452763"/>
                </a:lnTo>
                <a:lnTo>
                  <a:pt x="202087" y="2494392"/>
                </a:lnTo>
                <a:lnTo>
                  <a:pt x="224720" y="2535224"/>
                </a:lnTo>
                <a:lnTo>
                  <a:pt x="248375" y="2575246"/>
                </a:lnTo>
                <a:lnTo>
                  <a:pt x="273028" y="2614447"/>
                </a:lnTo>
                <a:lnTo>
                  <a:pt x="298657" y="2652817"/>
                </a:lnTo>
                <a:lnTo>
                  <a:pt x="325240" y="2690344"/>
                </a:lnTo>
                <a:lnTo>
                  <a:pt x="352753" y="2727017"/>
                </a:lnTo>
                <a:lnTo>
                  <a:pt x="381175" y="2762825"/>
                </a:lnTo>
                <a:lnTo>
                  <a:pt x="410483" y="2797756"/>
                </a:lnTo>
                <a:lnTo>
                  <a:pt x="440654" y="2831799"/>
                </a:lnTo>
                <a:lnTo>
                  <a:pt x="471665" y="2864943"/>
                </a:lnTo>
                <a:lnTo>
                  <a:pt x="503494" y="2897177"/>
                </a:lnTo>
                <a:lnTo>
                  <a:pt x="536118" y="2928490"/>
                </a:lnTo>
                <a:lnTo>
                  <a:pt x="569515" y="2958870"/>
                </a:lnTo>
                <a:lnTo>
                  <a:pt x="603662" y="2988306"/>
                </a:lnTo>
                <a:lnTo>
                  <a:pt x="638536" y="3016787"/>
                </a:lnTo>
                <a:lnTo>
                  <a:pt x="674115" y="3044301"/>
                </a:lnTo>
                <a:lnTo>
                  <a:pt x="710376" y="3070838"/>
                </a:lnTo>
                <a:lnTo>
                  <a:pt x="747296" y="3096386"/>
                </a:lnTo>
                <a:lnTo>
                  <a:pt x="784854" y="3120934"/>
                </a:lnTo>
                <a:lnTo>
                  <a:pt x="823026" y="3144471"/>
                </a:lnTo>
                <a:lnTo>
                  <a:pt x="861789" y="3166986"/>
                </a:lnTo>
                <a:lnTo>
                  <a:pt x="901122" y="3188466"/>
                </a:lnTo>
                <a:lnTo>
                  <a:pt x="941000" y="3208902"/>
                </a:lnTo>
                <a:lnTo>
                  <a:pt x="981403" y="3228282"/>
                </a:lnTo>
                <a:lnTo>
                  <a:pt x="1022307" y="3246594"/>
                </a:lnTo>
                <a:lnTo>
                  <a:pt x="1063690" y="3263828"/>
                </a:lnTo>
                <a:lnTo>
                  <a:pt x="1105528" y="3279971"/>
                </a:lnTo>
                <a:lnTo>
                  <a:pt x="1147800" y="3295014"/>
                </a:lnTo>
                <a:lnTo>
                  <a:pt x="1190483" y="3308945"/>
                </a:lnTo>
                <a:lnTo>
                  <a:pt x="1233553" y="3321752"/>
                </a:lnTo>
                <a:lnTo>
                  <a:pt x="1276989" y="3333424"/>
                </a:lnTo>
                <a:lnTo>
                  <a:pt x="1320769" y="3343950"/>
                </a:lnTo>
                <a:lnTo>
                  <a:pt x="1364868" y="3353319"/>
                </a:lnTo>
                <a:lnTo>
                  <a:pt x="1409265" y="3361520"/>
                </a:lnTo>
                <a:lnTo>
                  <a:pt x="1453937" y="3368541"/>
                </a:lnTo>
                <a:lnTo>
                  <a:pt x="1498861" y="3374371"/>
                </a:lnTo>
                <a:lnTo>
                  <a:pt x="1544016" y="3378999"/>
                </a:lnTo>
                <a:lnTo>
                  <a:pt x="1589377" y="3382414"/>
                </a:lnTo>
                <a:lnTo>
                  <a:pt x="1634923" y="3384604"/>
                </a:lnTo>
                <a:lnTo>
                  <a:pt x="1680631" y="3385559"/>
                </a:lnTo>
                <a:lnTo>
                  <a:pt x="1726479" y="3385266"/>
                </a:lnTo>
                <a:lnTo>
                  <a:pt x="1772443" y="3383716"/>
                </a:lnTo>
                <a:lnTo>
                  <a:pt x="1818501" y="3380896"/>
                </a:lnTo>
                <a:lnTo>
                  <a:pt x="1864630" y="3376795"/>
                </a:lnTo>
                <a:lnTo>
                  <a:pt x="1910809" y="3371402"/>
                </a:lnTo>
                <a:lnTo>
                  <a:pt x="1957014" y="3364707"/>
                </a:lnTo>
                <a:lnTo>
                  <a:pt x="2003222" y="3356697"/>
                </a:lnTo>
                <a:lnTo>
                  <a:pt x="2049411" y="3347361"/>
                </a:lnTo>
                <a:lnTo>
                  <a:pt x="2095559" y="3336689"/>
                </a:lnTo>
                <a:lnTo>
                  <a:pt x="2141643" y="3324668"/>
                </a:lnTo>
                <a:lnTo>
                  <a:pt x="2187640" y="3311289"/>
                </a:lnTo>
                <a:lnTo>
                  <a:pt x="2233527" y="3296539"/>
                </a:lnTo>
                <a:lnTo>
                  <a:pt x="1693015" y="1692528"/>
                </a:lnTo>
                <a:lnTo>
                  <a:pt x="1693015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853205" y="2888360"/>
            <a:ext cx="2233930" cy="3385820"/>
          </a:xfrm>
          <a:custGeom>
            <a:avLst/>
            <a:gdLst/>
            <a:ahLst/>
            <a:cxnLst/>
            <a:rect l="l" t="t" r="r" b="b"/>
            <a:pathLst>
              <a:path w="2233929" h="3385820">
                <a:moveTo>
                  <a:pt x="2233527" y="3296539"/>
                </a:moveTo>
                <a:lnTo>
                  <a:pt x="2187640" y="3311289"/>
                </a:lnTo>
                <a:lnTo>
                  <a:pt x="2141643" y="3324668"/>
                </a:lnTo>
                <a:lnTo>
                  <a:pt x="2095559" y="3336689"/>
                </a:lnTo>
                <a:lnTo>
                  <a:pt x="2049411" y="3347361"/>
                </a:lnTo>
                <a:lnTo>
                  <a:pt x="2003222" y="3356697"/>
                </a:lnTo>
                <a:lnTo>
                  <a:pt x="1957014" y="3364707"/>
                </a:lnTo>
                <a:lnTo>
                  <a:pt x="1910809" y="3371402"/>
                </a:lnTo>
                <a:lnTo>
                  <a:pt x="1864630" y="3376795"/>
                </a:lnTo>
                <a:lnTo>
                  <a:pt x="1818501" y="3380896"/>
                </a:lnTo>
                <a:lnTo>
                  <a:pt x="1772443" y="3383716"/>
                </a:lnTo>
                <a:lnTo>
                  <a:pt x="1726479" y="3385266"/>
                </a:lnTo>
                <a:lnTo>
                  <a:pt x="1680631" y="3385559"/>
                </a:lnTo>
                <a:lnTo>
                  <a:pt x="1634923" y="3384604"/>
                </a:lnTo>
                <a:lnTo>
                  <a:pt x="1589377" y="3382414"/>
                </a:lnTo>
                <a:lnTo>
                  <a:pt x="1544016" y="3378999"/>
                </a:lnTo>
                <a:lnTo>
                  <a:pt x="1498861" y="3374371"/>
                </a:lnTo>
                <a:lnTo>
                  <a:pt x="1453937" y="3368541"/>
                </a:lnTo>
                <a:lnTo>
                  <a:pt x="1409265" y="3361520"/>
                </a:lnTo>
                <a:lnTo>
                  <a:pt x="1364868" y="3353319"/>
                </a:lnTo>
                <a:lnTo>
                  <a:pt x="1320769" y="3343950"/>
                </a:lnTo>
                <a:lnTo>
                  <a:pt x="1276989" y="3333424"/>
                </a:lnTo>
                <a:lnTo>
                  <a:pt x="1233553" y="3321752"/>
                </a:lnTo>
                <a:lnTo>
                  <a:pt x="1190483" y="3308945"/>
                </a:lnTo>
                <a:lnTo>
                  <a:pt x="1147800" y="3295014"/>
                </a:lnTo>
                <a:lnTo>
                  <a:pt x="1105528" y="3279971"/>
                </a:lnTo>
                <a:lnTo>
                  <a:pt x="1063690" y="3263828"/>
                </a:lnTo>
                <a:lnTo>
                  <a:pt x="1022307" y="3246594"/>
                </a:lnTo>
                <a:lnTo>
                  <a:pt x="981403" y="3228282"/>
                </a:lnTo>
                <a:lnTo>
                  <a:pt x="941000" y="3208902"/>
                </a:lnTo>
                <a:lnTo>
                  <a:pt x="901122" y="3188466"/>
                </a:lnTo>
                <a:lnTo>
                  <a:pt x="861789" y="3166986"/>
                </a:lnTo>
                <a:lnTo>
                  <a:pt x="823026" y="3144471"/>
                </a:lnTo>
                <a:lnTo>
                  <a:pt x="784854" y="3120934"/>
                </a:lnTo>
                <a:lnTo>
                  <a:pt x="747296" y="3096386"/>
                </a:lnTo>
                <a:lnTo>
                  <a:pt x="710376" y="3070838"/>
                </a:lnTo>
                <a:lnTo>
                  <a:pt x="674115" y="3044301"/>
                </a:lnTo>
                <a:lnTo>
                  <a:pt x="638536" y="3016787"/>
                </a:lnTo>
                <a:lnTo>
                  <a:pt x="603662" y="2988306"/>
                </a:lnTo>
                <a:lnTo>
                  <a:pt x="569515" y="2958870"/>
                </a:lnTo>
                <a:lnTo>
                  <a:pt x="536118" y="2928490"/>
                </a:lnTo>
                <a:lnTo>
                  <a:pt x="503494" y="2897177"/>
                </a:lnTo>
                <a:lnTo>
                  <a:pt x="471665" y="2864943"/>
                </a:lnTo>
                <a:lnTo>
                  <a:pt x="440654" y="2831799"/>
                </a:lnTo>
                <a:lnTo>
                  <a:pt x="410483" y="2797756"/>
                </a:lnTo>
                <a:lnTo>
                  <a:pt x="381175" y="2762825"/>
                </a:lnTo>
                <a:lnTo>
                  <a:pt x="352753" y="2727017"/>
                </a:lnTo>
                <a:lnTo>
                  <a:pt x="325240" y="2690344"/>
                </a:lnTo>
                <a:lnTo>
                  <a:pt x="298657" y="2652817"/>
                </a:lnTo>
                <a:lnTo>
                  <a:pt x="273028" y="2614447"/>
                </a:lnTo>
                <a:lnTo>
                  <a:pt x="248375" y="2575246"/>
                </a:lnTo>
                <a:lnTo>
                  <a:pt x="224720" y="2535224"/>
                </a:lnTo>
                <a:lnTo>
                  <a:pt x="202087" y="2494392"/>
                </a:lnTo>
                <a:lnTo>
                  <a:pt x="180498" y="2452763"/>
                </a:lnTo>
                <a:lnTo>
                  <a:pt x="159976" y="2410347"/>
                </a:lnTo>
                <a:lnTo>
                  <a:pt x="140543" y="2367156"/>
                </a:lnTo>
                <a:lnTo>
                  <a:pt x="122222" y="2323200"/>
                </a:lnTo>
                <a:lnTo>
                  <a:pt x="105035" y="2278491"/>
                </a:lnTo>
                <a:lnTo>
                  <a:pt x="89005" y="2233041"/>
                </a:lnTo>
                <a:lnTo>
                  <a:pt x="74257" y="2187153"/>
                </a:lnTo>
                <a:lnTo>
                  <a:pt x="60879" y="2141156"/>
                </a:lnTo>
                <a:lnTo>
                  <a:pt x="48860" y="2095073"/>
                </a:lnTo>
                <a:lnTo>
                  <a:pt x="38189" y="2048925"/>
                </a:lnTo>
                <a:lnTo>
                  <a:pt x="28855" y="2002735"/>
                </a:lnTo>
                <a:lnTo>
                  <a:pt x="20846" y="1956527"/>
                </a:lnTo>
                <a:lnTo>
                  <a:pt x="14152" y="1910322"/>
                </a:lnTo>
                <a:lnTo>
                  <a:pt x="8760" y="1864144"/>
                </a:lnTo>
                <a:lnTo>
                  <a:pt x="4660" y="1818014"/>
                </a:lnTo>
                <a:lnTo>
                  <a:pt x="1841" y="1771956"/>
                </a:lnTo>
                <a:lnTo>
                  <a:pt x="291" y="1725992"/>
                </a:lnTo>
                <a:lnTo>
                  <a:pt x="0" y="1680145"/>
                </a:lnTo>
                <a:lnTo>
                  <a:pt x="955" y="1634437"/>
                </a:lnTo>
                <a:lnTo>
                  <a:pt x="3146" y="1588891"/>
                </a:lnTo>
                <a:lnTo>
                  <a:pt x="6561" y="1543529"/>
                </a:lnTo>
                <a:lnTo>
                  <a:pt x="11190" y="1498375"/>
                </a:lnTo>
                <a:lnTo>
                  <a:pt x="17020" y="1453450"/>
                </a:lnTo>
                <a:lnTo>
                  <a:pt x="24042" y="1408778"/>
                </a:lnTo>
                <a:lnTo>
                  <a:pt x="32243" y="1364381"/>
                </a:lnTo>
                <a:lnTo>
                  <a:pt x="41613" y="1320282"/>
                </a:lnTo>
                <a:lnTo>
                  <a:pt x="52140" y="1276503"/>
                </a:lnTo>
                <a:lnTo>
                  <a:pt x="63812" y="1233067"/>
                </a:lnTo>
                <a:lnTo>
                  <a:pt x="76620" y="1189996"/>
                </a:lnTo>
                <a:lnTo>
                  <a:pt x="90551" y="1147313"/>
                </a:lnTo>
                <a:lnTo>
                  <a:pt x="105594" y="1105042"/>
                </a:lnTo>
                <a:lnTo>
                  <a:pt x="121739" y="1063203"/>
                </a:lnTo>
                <a:lnTo>
                  <a:pt x="138973" y="1021821"/>
                </a:lnTo>
                <a:lnTo>
                  <a:pt x="157286" y="980917"/>
                </a:lnTo>
                <a:lnTo>
                  <a:pt x="176667" y="940514"/>
                </a:lnTo>
                <a:lnTo>
                  <a:pt x="197104" y="900635"/>
                </a:lnTo>
                <a:lnTo>
                  <a:pt x="218585" y="861302"/>
                </a:lnTo>
                <a:lnTo>
                  <a:pt x="241101" y="822539"/>
                </a:lnTo>
                <a:lnTo>
                  <a:pt x="264639" y="784367"/>
                </a:lnTo>
                <a:lnTo>
                  <a:pt x="289189" y="746810"/>
                </a:lnTo>
                <a:lnTo>
                  <a:pt x="314739" y="709889"/>
                </a:lnTo>
                <a:lnTo>
                  <a:pt x="341277" y="673628"/>
                </a:lnTo>
                <a:lnTo>
                  <a:pt x="368794" y="638049"/>
                </a:lnTo>
                <a:lnTo>
                  <a:pt x="397277" y="603175"/>
                </a:lnTo>
                <a:lnTo>
                  <a:pt x="426715" y="569028"/>
                </a:lnTo>
                <a:lnTo>
                  <a:pt x="457097" y="535631"/>
                </a:lnTo>
                <a:lnTo>
                  <a:pt x="488413" y="503007"/>
                </a:lnTo>
                <a:lnTo>
                  <a:pt x="520649" y="471178"/>
                </a:lnTo>
                <a:lnTo>
                  <a:pt x="553797" y="440167"/>
                </a:lnTo>
                <a:lnTo>
                  <a:pt x="587843" y="409996"/>
                </a:lnTo>
                <a:lnTo>
                  <a:pt x="622778" y="380689"/>
                </a:lnTo>
                <a:lnTo>
                  <a:pt x="658589" y="352267"/>
                </a:lnTo>
                <a:lnTo>
                  <a:pt x="695266" y="324753"/>
                </a:lnTo>
                <a:lnTo>
                  <a:pt x="732797" y="298170"/>
                </a:lnTo>
                <a:lnTo>
                  <a:pt x="771171" y="272541"/>
                </a:lnTo>
                <a:lnTo>
                  <a:pt x="810377" y="247888"/>
                </a:lnTo>
                <a:lnTo>
                  <a:pt x="850404" y="224234"/>
                </a:lnTo>
                <a:lnTo>
                  <a:pt x="891241" y="201601"/>
                </a:lnTo>
                <a:lnTo>
                  <a:pt x="932875" y="180012"/>
                </a:lnTo>
                <a:lnTo>
                  <a:pt x="975297" y="159489"/>
                </a:lnTo>
                <a:lnTo>
                  <a:pt x="1018495" y="140056"/>
                </a:lnTo>
                <a:lnTo>
                  <a:pt x="1062457" y="121735"/>
                </a:lnTo>
                <a:lnTo>
                  <a:pt x="1107172" y="104548"/>
                </a:lnTo>
                <a:lnTo>
                  <a:pt x="1152630" y="88518"/>
                </a:lnTo>
                <a:lnTo>
                  <a:pt x="1200319" y="73232"/>
                </a:lnTo>
                <a:lnTo>
                  <a:pt x="1248392" y="59380"/>
                </a:lnTo>
                <a:lnTo>
                  <a:pt x="1296816" y="46966"/>
                </a:lnTo>
                <a:lnTo>
                  <a:pt x="1345559" y="35996"/>
                </a:lnTo>
                <a:lnTo>
                  <a:pt x="1394590" y="26473"/>
                </a:lnTo>
                <a:lnTo>
                  <a:pt x="1443876" y="18403"/>
                </a:lnTo>
                <a:lnTo>
                  <a:pt x="1493386" y="11790"/>
                </a:lnTo>
                <a:lnTo>
                  <a:pt x="1543086" y="6639"/>
                </a:lnTo>
                <a:lnTo>
                  <a:pt x="1592946" y="2953"/>
                </a:lnTo>
                <a:lnTo>
                  <a:pt x="1642933" y="739"/>
                </a:lnTo>
                <a:lnTo>
                  <a:pt x="1693015" y="0"/>
                </a:lnTo>
                <a:lnTo>
                  <a:pt x="1693015" y="1692528"/>
                </a:lnTo>
                <a:lnTo>
                  <a:pt x="2233527" y="3296539"/>
                </a:lnTo>
                <a:close/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80466" y="4408170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20" h="83820">
                <a:moveTo>
                  <a:pt x="0" y="83819"/>
                </a:moveTo>
                <a:lnTo>
                  <a:pt x="83820" y="83819"/>
                </a:lnTo>
                <a:lnTo>
                  <a:pt x="83820" y="0"/>
                </a:lnTo>
                <a:lnTo>
                  <a:pt x="0" y="0"/>
                </a:lnTo>
                <a:lnTo>
                  <a:pt x="0" y="83819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80466" y="4408170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20" h="83820">
                <a:moveTo>
                  <a:pt x="0" y="83819"/>
                </a:moveTo>
                <a:lnTo>
                  <a:pt x="83820" y="83819"/>
                </a:lnTo>
                <a:lnTo>
                  <a:pt x="83820" y="0"/>
                </a:lnTo>
                <a:lnTo>
                  <a:pt x="0" y="0"/>
                </a:lnTo>
                <a:lnTo>
                  <a:pt x="0" y="83819"/>
                </a:lnTo>
                <a:close/>
              </a:path>
            </a:pathLst>
          </a:custGeom>
          <a:ln w="1904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80466" y="4668773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20" h="83820">
                <a:moveTo>
                  <a:pt x="0" y="83819"/>
                </a:moveTo>
                <a:lnTo>
                  <a:pt x="83820" y="83819"/>
                </a:lnTo>
                <a:lnTo>
                  <a:pt x="83820" y="0"/>
                </a:lnTo>
                <a:lnTo>
                  <a:pt x="0" y="0"/>
                </a:lnTo>
                <a:lnTo>
                  <a:pt x="0" y="83819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80466" y="4668773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20" h="83820">
                <a:moveTo>
                  <a:pt x="0" y="83819"/>
                </a:moveTo>
                <a:lnTo>
                  <a:pt x="83820" y="83819"/>
                </a:lnTo>
                <a:lnTo>
                  <a:pt x="83820" y="0"/>
                </a:lnTo>
                <a:lnTo>
                  <a:pt x="0" y="0"/>
                </a:lnTo>
                <a:lnTo>
                  <a:pt x="0" y="83819"/>
                </a:lnTo>
                <a:close/>
              </a:path>
            </a:pathLst>
          </a:custGeom>
          <a:ln w="1904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533400" y="2223261"/>
            <a:ext cx="5495925" cy="276352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0"/>
              </a:spcBef>
            </a:pPr>
            <a:r>
              <a:rPr sz="1450" spc="-5" dirty="0">
                <a:solidFill>
                  <a:srgbClr val="585858"/>
                </a:solidFill>
                <a:latin typeface="Calibri"/>
                <a:cs typeface="Calibri"/>
              </a:rPr>
              <a:t>If </a:t>
            </a:r>
            <a:r>
              <a:rPr sz="1450" spc="-15" dirty="0">
                <a:solidFill>
                  <a:srgbClr val="585858"/>
                </a:solidFill>
                <a:latin typeface="Calibri"/>
                <a:cs typeface="Calibri"/>
              </a:rPr>
              <a:t>you </a:t>
            </a:r>
            <a:r>
              <a:rPr sz="1450" spc="-20" dirty="0">
                <a:solidFill>
                  <a:srgbClr val="585858"/>
                </a:solidFill>
                <a:latin typeface="Calibri"/>
                <a:cs typeface="Calibri"/>
              </a:rPr>
              <a:t>have </a:t>
            </a:r>
            <a:r>
              <a:rPr sz="1450" spc="-10" dirty="0">
                <a:solidFill>
                  <a:srgbClr val="585858"/>
                </a:solidFill>
                <a:latin typeface="Calibri"/>
                <a:cs typeface="Calibri"/>
              </a:rPr>
              <a:t>employees, </a:t>
            </a:r>
            <a:r>
              <a:rPr sz="1450" spc="-20" dirty="0">
                <a:solidFill>
                  <a:srgbClr val="585858"/>
                </a:solidFill>
                <a:latin typeface="Calibri"/>
                <a:cs typeface="Calibri"/>
              </a:rPr>
              <a:t>have </a:t>
            </a:r>
            <a:r>
              <a:rPr sz="1450" spc="-15" dirty="0">
                <a:solidFill>
                  <a:srgbClr val="585858"/>
                </a:solidFill>
                <a:latin typeface="Calibri"/>
                <a:cs typeface="Calibri"/>
              </a:rPr>
              <a:t>you </a:t>
            </a:r>
            <a:r>
              <a:rPr sz="1450" spc="-10" dirty="0">
                <a:solidFill>
                  <a:srgbClr val="585858"/>
                </a:solidFill>
                <a:latin typeface="Calibri"/>
                <a:cs typeface="Calibri"/>
              </a:rPr>
              <a:t>furloughed</a:t>
            </a:r>
            <a:r>
              <a:rPr sz="1450" spc="25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450" spc="-15" dirty="0">
                <a:solidFill>
                  <a:srgbClr val="585858"/>
                </a:solidFill>
                <a:latin typeface="Calibri"/>
                <a:cs typeface="Calibri"/>
              </a:rPr>
              <a:t>any?</a:t>
            </a:r>
            <a:endParaRPr sz="145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300">
              <a:latin typeface="Calibri"/>
              <a:cs typeface="Calibri"/>
            </a:endParaRPr>
          </a:p>
          <a:p>
            <a:pPr marR="906780" algn="r">
              <a:lnSpc>
                <a:spcPts val="1355"/>
              </a:lnSpc>
            </a:pPr>
            <a:r>
              <a:rPr sz="1200" dirty="0">
                <a:solidFill>
                  <a:srgbClr val="404040"/>
                </a:solidFill>
                <a:latin typeface="Calibri"/>
                <a:cs typeface="Calibri"/>
              </a:rPr>
              <a:t>45%</a:t>
            </a:r>
            <a:endParaRPr sz="1200">
              <a:latin typeface="Calibri"/>
              <a:cs typeface="Calibri"/>
            </a:endParaRPr>
          </a:p>
          <a:p>
            <a:pPr marL="267335">
              <a:lnSpc>
                <a:spcPts val="1355"/>
              </a:lnSpc>
            </a:pP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Yes</a:t>
            </a:r>
            <a:endParaRPr sz="1200">
              <a:latin typeface="Calibri"/>
              <a:cs typeface="Calibri"/>
            </a:endParaRPr>
          </a:p>
          <a:p>
            <a:pPr marL="267335">
              <a:lnSpc>
                <a:spcPct val="100000"/>
              </a:lnSpc>
              <a:spcBef>
                <a:spcPts val="610"/>
              </a:spcBef>
            </a:pPr>
            <a:r>
              <a:rPr sz="1200" spc="5" dirty="0">
                <a:solidFill>
                  <a:srgbClr val="585858"/>
                </a:solidFill>
                <a:latin typeface="Calibri"/>
                <a:cs typeface="Calibri"/>
              </a:rPr>
              <a:t>No</a:t>
            </a:r>
            <a:endParaRPr sz="1200">
              <a:latin typeface="Calibri"/>
              <a:cs typeface="Calibri"/>
            </a:endParaRPr>
          </a:p>
          <a:p>
            <a:pPr marL="1438275">
              <a:lnSpc>
                <a:spcPct val="100000"/>
              </a:lnSpc>
              <a:spcBef>
                <a:spcPts val="35"/>
              </a:spcBef>
            </a:pPr>
            <a:r>
              <a:rPr sz="1200" dirty="0">
                <a:solidFill>
                  <a:srgbClr val="404040"/>
                </a:solidFill>
                <a:latin typeface="Calibri"/>
                <a:cs typeface="Calibri"/>
              </a:rPr>
              <a:t>55%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4" name="object 34"/>
          <p:cNvSpPr txBox="1">
            <a:spLocks noGrp="1"/>
          </p:cNvSpPr>
          <p:nvPr>
            <p:ph type="title"/>
          </p:nvPr>
        </p:nvSpPr>
        <p:spPr>
          <a:xfrm>
            <a:off x="916939" y="1327531"/>
            <a:ext cx="223964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spc="-220" dirty="0">
                <a:latin typeface="Cambria"/>
                <a:cs typeface="Cambria"/>
              </a:rPr>
              <a:t>Fu</a:t>
            </a:r>
            <a:r>
              <a:rPr sz="4400" b="1" spc="-170" dirty="0">
                <a:latin typeface="Cambria"/>
                <a:cs typeface="Cambria"/>
              </a:rPr>
              <a:t>r</a:t>
            </a:r>
            <a:r>
              <a:rPr sz="4400" b="1" spc="-95" dirty="0">
                <a:latin typeface="Cambria"/>
                <a:cs typeface="Cambria"/>
              </a:rPr>
              <a:t>lough</a:t>
            </a:r>
            <a:endParaRPr sz="4400" dirty="0">
              <a:latin typeface="Cambria"/>
              <a:cs typeface="Cambria"/>
            </a:endParaRPr>
          </a:p>
        </p:txBody>
      </p:sp>
      <p:sp>
        <p:nvSpPr>
          <p:cNvPr id="35" name="object 3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1074420"/>
          </a:xfrm>
          <a:custGeom>
            <a:avLst/>
            <a:gdLst/>
            <a:ahLst/>
            <a:cxnLst/>
            <a:rect l="l" t="t" r="r" b="b"/>
            <a:pathLst>
              <a:path w="12192000" h="1074420">
                <a:moveTo>
                  <a:pt x="0" y="1074420"/>
                </a:moveTo>
                <a:lnTo>
                  <a:pt x="12192000" y="1074420"/>
                </a:lnTo>
                <a:lnTo>
                  <a:pt x="12192000" y="0"/>
                </a:lnTo>
                <a:lnTo>
                  <a:pt x="0" y="0"/>
                </a:lnTo>
                <a:lnTo>
                  <a:pt x="0" y="10744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059923" y="182879"/>
            <a:ext cx="1836420" cy="7391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074419"/>
            <a:ext cx="12192000" cy="5783580"/>
          </a:xfrm>
          <a:custGeom>
            <a:avLst/>
            <a:gdLst/>
            <a:ahLst/>
            <a:cxnLst/>
            <a:rect l="l" t="t" r="r" b="b"/>
            <a:pathLst>
              <a:path w="12192000" h="5783580">
                <a:moveTo>
                  <a:pt x="0" y="5783579"/>
                </a:moveTo>
                <a:lnTo>
                  <a:pt x="12192000" y="5783579"/>
                </a:lnTo>
                <a:lnTo>
                  <a:pt x="12192000" y="0"/>
                </a:lnTo>
                <a:lnTo>
                  <a:pt x="0" y="0"/>
                </a:lnTo>
                <a:lnTo>
                  <a:pt x="0" y="5783579"/>
                </a:lnTo>
                <a:close/>
              </a:path>
            </a:pathLst>
          </a:custGeom>
          <a:solidFill>
            <a:srgbClr val="DF4D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33400" y="2148839"/>
            <a:ext cx="11125200" cy="4526280"/>
          </a:xfrm>
          <a:custGeom>
            <a:avLst/>
            <a:gdLst/>
            <a:ahLst/>
            <a:cxnLst/>
            <a:rect l="l" t="t" r="r" b="b"/>
            <a:pathLst>
              <a:path w="11125200" h="4526280">
                <a:moveTo>
                  <a:pt x="0" y="4526280"/>
                </a:moveTo>
                <a:lnTo>
                  <a:pt x="11125200" y="4526280"/>
                </a:lnTo>
                <a:lnTo>
                  <a:pt x="11125200" y="0"/>
                </a:lnTo>
                <a:lnTo>
                  <a:pt x="0" y="0"/>
                </a:lnTo>
                <a:lnTo>
                  <a:pt x="0" y="452628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874008" y="2289048"/>
            <a:ext cx="0" cy="259079"/>
          </a:xfrm>
          <a:custGeom>
            <a:avLst/>
            <a:gdLst/>
            <a:ahLst/>
            <a:cxnLst/>
            <a:rect l="l" t="t" r="r" b="b"/>
            <a:pathLst>
              <a:path h="259080">
                <a:moveTo>
                  <a:pt x="0" y="0"/>
                </a:moveTo>
                <a:lnTo>
                  <a:pt x="0" y="259079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874008" y="2833116"/>
            <a:ext cx="0" cy="520065"/>
          </a:xfrm>
          <a:custGeom>
            <a:avLst/>
            <a:gdLst/>
            <a:ahLst/>
            <a:cxnLst/>
            <a:rect l="l" t="t" r="r" b="b"/>
            <a:pathLst>
              <a:path h="520064">
                <a:moveTo>
                  <a:pt x="0" y="0"/>
                </a:moveTo>
                <a:lnTo>
                  <a:pt x="0" y="519684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874008" y="3637788"/>
            <a:ext cx="0" cy="520065"/>
          </a:xfrm>
          <a:custGeom>
            <a:avLst/>
            <a:gdLst/>
            <a:ahLst/>
            <a:cxnLst/>
            <a:rect l="l" t="t" r="r" b="b"/>
            <a:pathLst>
              <a:path h="520064">
                <a:moveTo>
                  <a:pt x="0" y="0"/>
                </a:moveTo>
                <a:lnTo>
                  <a:pt x="0" y="519684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874008" y="4442459"/>
            <a:ext cx="0" cy="518159"/>
          </a:xfrm>
          <a:custGeom>
            <a:avLst/>
            <a:gdLst/>
            <a:ahLst/>
            <a:cxnLst/>
            <a:rect l="l" t="t" r="r" b="b"/>
            <a:pathLst>
              <a:path h="518160">
                <a:moveTo>
                  <a:pt x="0" y="0"/>
                </a:moveTo>
                <a:lnTo>
                  <a:pt x="0" y="518159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874008" y="5245608"/>
            <a:ext cx="0" cy="520065"/>
          </a:xfrm>
          <a:custGeom>
            <a:avLst/>
            <a:gdLst/>
            <a:ahLst/>
            <a:cxnLst/>
            <a:rect l="l" t="t" r="r" b="b"/>
            <a:pathLst>
              <a:path h="520064">
                <a:moveTo>
                  <a:pt x="0" y="0"/>
                </a:moveTo>
                <a:lnTo>
                  <a:pt x="0" y="519683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874008" y="6050279"/>
            <a:ext cx="0" cy="259079"/>
          </a:xfrm>
          <a:custGeom>
            <a:avLst/>
            <a:gdLst/>
            <a:ahLst/>
            <a:cxnLst/>
            <a:rect l="l" t="t" r="r" b="b"/>
            <a:pathLst>
              <a:path h="259079">
                <a:moveTo>
                  <a:pt x="0" y="0"/>
                </a:moveTo>
                <a:lnTo>
                  <a:pt x="0" y="25908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704588" y="2289048"/>
            <a:ext cx="0" cy="1064260"/>
          </a:xfrm>
          <a:custGeom>
            <a:avLst/>
            <a:gdLst/>
            <a:ahLst/>
            <a:cxnLst/>
            <a:rect l="l" t="t" r="r" b="b"/>
            <a:pathLst>
              <a:path h="1064260">
                <a:moveTo>
                  <a:pt x="0" y="0"/>
                </a:moveTo>
                <a:lnTo>
                  <a:pt x="0" y="1063752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704588" y="3637788"/>
            <a:ext cx="0" cy="520065"/>
          </a:xfrm>
          <a:custGeom>
            <a:avLst/>
            <a:gdLst/>
            <a:ahLst/>
            <a:cxnLst/>
            <a:rect l="l" t="t" r="r" b="b"/>
            <a:pathLst>
              <a:path h="520064">
                <a:moveTo>
                  <a:pt x="0" y="0"/>
                </a:moveTo>
                <a:lnTo>
                  <a:pt x="0" y="519684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704588" y="4442459"/>
            <a:ext cx="0" cy="518159"/>
          </a:xfrm>
          <a:custGeom>
            <a:avLst/>
            <a:gdLst/>
            <a:ahLst/>
            <a:cxnLst/>
            <a:rect l="l" t="t" r="r" b="b"/>
            <a:pathLst>
              <a:path h="518160">
                <a:moveTo>
                  <a:pt x="0" y="0"/>
                </a:moveTo>
                <a:lnTo>
                  <a:pt x="0" y="518159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704588" y="5245608"/>
            <a:ext cx="0" cy="520065"/>
          </a:xfrm>
          <a:custGeom>
            <a:avLst/>
            <a:gdLst/>
            <a:ahLst/>
            <a:cxnLst/>
            <a:rect l="l" t="t" r="r" b="b"/>
            <a:pathLst>
              <a:path h="520064">
                <a:moveTo>
                  <a:pt x="0" y="0"/>
                </a:moveTo>
                <a:lnTo>
                  <a:pt x="0" y="519683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704588" y="6050279"/>
            <a:ext cx="0" cy="259079"/>
          </a:xfrm>
          <a:custGeom>
            <a:avLst/>
            <a:gdLst/>
            <a:ahLst/>
            <a:cxnLst/>
            <a:rect l="l" t="t" r="r" b="b"/>
            <a:pathLst>
              <a:path h="259079">
                <a:moveTo>
                  <a:pt x="0" y="0"/>
                </a:moveTo>
                <a:lnTo>
                  <a:pt x="0" y="25908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535167" y="2289048"/>
            <a:ext cx="0" cy="1064260"/>
          </a:xfrm>
          <a:custGeom>
            <a:avLst/>
            <a:gdLst/>
            <a:ahLst/>
            <a:cxnLst/>
            <a:rect l="l" t="t" r="r" b="b"/>
            <a:pathLst>
              <a:path h="1064260">
                <a:moveTo>
                  <a:pt x="0" y="0"/>
                </a:moveTo>
                <a:lnTo>
                  <a:pt x="0" y="1063752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535167" y="3637788"/>
            <a:ext cx="0" cy="520065"/>
          </a:xfrm>
          <a:custGeom>
            <a:avLst/>
            <a:gdLst/>
            <a:ahLst/>
            <a:cxnLst/>
            <a:rect l="l" t="t" r="r" b="b"/>
            <a:pathLst>
              <a:path h="520064">
                <a:moveTo>
                  <a:pt x="0" y="0"/>
                </a:moveTo>
                <a:lnTo>
                  <a:pt x="0" y="519684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535167" y="4442459"/>
            <a:ext cx="0" cy="518159"/>
          </a:xfrm>
          <a:custGeom>
            <a:avLst/>
            <a:gdLst/>
            <a:ahLst/>
            <a:cxnLst/>
            <a:rect l="l" t="t" r="r" b="b"/>
            <a:pathLst>
              <a:path h="518160">
                <a:moveTo>
                  <a:pt x="0" y="0"/>
                </a:moveTo>
                <a:lnTo>
                  <a:pt x="0" y="518159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535167" y="5245608"/>
            <a:ext cx="0" cy="1064260"/>
          </a:xfrm>
          <a:custGeom>
            <a:avLst/>
            <a:gdLst/>
            <a:ahLst/>
            <a:cxnLst/>
            <a:rect l="l" t="t" r="r" b="b"/>
            <a:pathLst>
              <a:path h="1064260">
                <a:moveTo>
                  <a:pt x="0" y="0"/>
                </a:moveTo>
                <a:lnTo>
                  <a:pt x="0" y="1063751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365747" y="2289048"/>
            <a:ext cx="0" cy="1064260"/>
          </a:xfrm>
          <a:custGeom>
            <a:avLst/>
            <a:gdLst/>
            <a:ahLst/>
            <a:cxnLst/>
            <a:rect l="l" t="t" r="r" b="b"/>
            <a:pathLst>
              <a:path h="1064260">
                <a:moveTo>
                  <a:pt x="0" y="0"/>
                </a:moveTo>
                <a:lnTo>
                  <a:pt x="0" y="1063752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365747" y="3637788"/>
            <a:ext cx="0" cy="520065"/>
          </a:xfrm>
          <a:custGeom>
            <a:avLst/>
            <a:gdLst/>
            <a:ahLst/>
            <a:cxnLst/>
            <a:rect l="l" t="t" r="r" b="b"/>
            <a:pathLst>
              <a:path h="520064">
                <a:moveTo>
                  <a:pt x="0" y="0"/>
                </a:moveTo>
                <a:lnTo>
                  <a:pt x="0" y="519684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365747" y="4442459"/>
            <a:ext cx="0" cy="518159"/>
          </a:xfrm>
          <a:custGeom>
            <a:avLst/>
            <a:gdLst/>
            <a:ahLst/>
            <a:cxnLst/>
            <a:rect l="l" t="t" r="r" b="b"/>
            <a:pathLst>
              <a:path h="518160">
                <a:moveTo>
                  <a:pt x="0" y="0"/>
                </a:moveTo>
                <a:lnTo>
                  <a:pt x="0" y="518159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365747" y="5245608"/>
            <a:ext cx="0" cy="1064260"/>
          </a:xfrm>
          <a:custGeom>
            <a:avLst/>
            <a:gdLst/>
            <a:ahLst/>
            <a:cxnLst/>
            <a:rect l="l" t="t" r="r" b="b"/>
            <a:pathLst>
              <a:path h="1064260">
                <a:moveTo>
                  <a:pt x="0" y="0"/>
                </a:moveTo>
                <a:lnTo>
                  <a:pt x="0" y="1063751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196328" y="2289048"/>
            <a:ext cx="0" cy="1064260"/>
          </a:xfrm>
          <a:custGeom>
            <a:avLst/>
            <a:gdLst/>
            <a:ahLst/>
            <a:cxnLst/>
            <a:rect l="l" t="t" r="r" b="b"/>
            <a:pathLst>
              <a:path h="1064260">
                <a:moveTo>
                  <a:pt x="0" y="0"/>
                </a:moveTo>
                <a:lnTo>
                  <a:pt x="0" y="1063752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196328" y="3637788"/>
            <a:ext cx="0" cy="520065"/>
          </a:xfrm>
          <a:custGeom>
            <a:avLst/>
            <a:gdLst/>
            <a:ahLst/>
            <a:cxnLst/>
            <a:rect l="l" t="t" r="r" b="b"/>
            <a:pathLst>
              <a:path h="520064">
                <a:moveTo>
                  <a:pt x="0" y="0"/>
                </a:moveTo>
                <a:lnTo>
                  <a:pt x="0" y="519684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196328" y="4442459"/>
            <a:ext cx="0" cy="1866900"/>
          </a:xfrm>
          <a:custGeom>
            <a:avLst/>
            <a:gdLst/>
            <a:ahLst/>
            <a:cxnLst/>
            <a:rect l="l" t="t" r="r" b="b"/>
            <a:pathLst>
              <a:path h="1866900">
                <a:moveTo>
                  <a:pt x="0" y="0"/>
                </a:moveTo>
                <a:lnTo>
                  <a:pt x="0" y="186690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026907" y="2289048"/>
            <a:ext cx="0" cy="1064260"/>
          </a:xfrm>
          <a:custGeom>
            <a:avLst/>
            <a:gdLst/>
            <a:ahLst/>
            <a:cxnLst/>
            <a:rect l="l" t="t" r="r" b="b"/>
            <a:pathLst>
              <a:path h="1064260">
                <a:moveTo>
                  <a:pt x="0" y="0"/>
                </a:moveTo>
                <a:lnTo>
                  <a:pt x="0" y="1063752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026907" y="3637788"/>
            <a:ext cx="0" cy="520065"/>
          </a:xfrm>
          <a:custGeom>
            <a:avLst/>
            <a:gdLst/>
            <a:ahLst/>
            <a:cxnLst/>
            <a:rect l="l" t="t" r="r" b="b"/>
            <a:pathLst>
              <a:path h="520064">
                <a:moveTo>
                  <a:pt x="0" y="0"/>
                </a:moveTo>
                <a:lnTo>
                  <a:pt x="0" y="519684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026907" y="4442459"/>
            <a:ext cx="0" cy="1866900"/>
          </a:xfrm>
          <a:custGeom>
            <a:avLst/>
            <a:gdLst/>
            <a:ahLst/>
            <a:cxnLst/>
            <a:rect l="l" t="t" r="r" b="b"/>
            <a:pathLst>
              <a:path h="1866900">
                <a:moveTo>
                  <a:pt x="0" y="0"/>
                </a:moveTo>
                <a:lnTo>
                  <a:pt x="0" y="186690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857488" y="2289048"/>
            <a:ext cx="0" cy="1064260"/>
          </a:xfrm>
          <a:custGeom>
            <a:avLst/>
            <a:gdLst/>
            <a:ahLst/>
            <a:cxnLst/>
            <a:rect l="l" t="t" r="r" b="b"/>
            <a:pathLst>
              <a:path h="1064260">
                <a:moveTo>
                  <a:pt x="0" y="0"/>
                </a:moveTo>
                <a:lnTo>
                  <a:pt x="0" y="1063752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857488" y="3637788"/>
            <a:ext cx="0" cy="2672080"/>
          </a:xfrm>
          <a:custGeom>
            <a:avLst/>
            <a:gdLst/>
            <a:ahLst/>
            <a:cxnLst/>
            <a:rect l="l" t="t" r="r" b="b"/>
            <a:pathLst>
              <a:path h="2672079">
                <a:moveTo>
                  <a:pt x="0" y="0"/>
                </a:moveTo>
                <a:lnTo>
                  <a:pt x="0" y="2671572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688068" y="2289048"/>
            <a:ext cx="0" cy="1064260"/>
          </a:xfrm>
          <a:custGeom>
            <a:avLst/>
            <a:gdLst/>
            <a:ahLst/>
            <a:cxnLst/>
            <a:rect l="l" t="t" r="r" b="b"/>
            <a:pathLst>
              <a:path h="1064260">
                <a:moveTo>
                  <a:pt x="0" y="0"/>
                </a:moveTo>
                <a:lnTo>
                  <a:pt x="0" y="1063752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688068" y="3637788"/>
            <a:ext cx="0" cy="2672080"/>
          </a:xfrm>
          <a:custGeom>
            <a:avLst/>
            <a:gdLst/>
            <a:ahLst/>
            <a:cxnLst/>
            <a:rect l="l" t="t" r="r" b="b"/>
            <a:pathLst>
              <a:path h="2672079">
                <a:moveTo>
                  <a:pt x="0" y="0"/>
                </a:moveTo>
                <a:lnTo>
                  <a:pt x="0" y="2671572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518647" y="2289048"/>
            <a:ext cx="0" cy="1064260"/>
          </a:xfrm>
          <a:custGeom>
            <a:avLst/>
            <a:gdLst/>
            <a:ahLst/>
            <a:cxnLst/>
            <a:rect l="l" t="t" r="r" b="b"/>
            <a:pathLst>
              <a:path h="1064260">
                <a:moveTo>
                  <a:pt x="0" y="0"/>
                </a:moveTo>
                <a:lnTo>
                  <a:pt x="0" y="1063752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518647" y="3637788"/>
            <a:ext cx="0" cy="2672080"/>
          </a:xfrm>
          <a:custGeom>
            <a:avLst/>
            <a:gdLst/>
            <a:ahLst/>
            <a:cxnLst/>
            <a:rect l="l" t="t" r="r" b="b"/>
            <a:pathLst>
              <a:path h="2672079">
                <a:moveTo>
                  <a:pt x="0" y="0"/>
                </a:moveTo>
                <a:lnTo>
                  <a:pt x="0" y="2671572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349228" y="2289048"/>
            <a:ext cx="0" cy="4020820"/>
          </a:xfrm>
          <a:custGeom>
            <a:avLst/>
            <a:gdLst/>
            <a:ahLst/>
            <a:cxnLst/>
            <a:rect l="l" t="t" r="r" b="b"/>
            <a:pathLst>
              <a:path h="4020820">
                <a:moveTo>
                  <a:pt x="0" y="0"/>
                </a:moveTo>
                <a:lnTo>
                  <a:pt x="0" y="4020312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43427" y="5765291"/>
            <a:ext cx="2080260" cy="285115"/>
          </a:xfrm>
          <a:custGeom>
            <a:avLst/>
            <a:gdLst/>
            <a:ahLst/>
            <a:cxnLst/>
            <a:rect l="l" t="t" r="r" b="b"/>
            <a:pathLst>
              <a:path w="2080260" h="285114">
                <a:moveTo>
                  <a:pt x="2080260" y="0"/>
                </a:moveTo>
                <a:lnTo>
                  <a:pt x="0" y="0"/>
                </a:lnTo>
                <a:lnTo>
                  <a:pt x="0" y="284988"/>
                </a:lnTo>
                <a:lnTo>
                  <a:pt x="2080260" y="284988"/>
                </a:lnTo>
                <a:lnTo>
                  <a:pt x="2080260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43427" y="4960620"/>
            <a:ext cx="3352800" cy="285115"/>
          </a:xfrm>
          <a:custGeom>
            <a:avLst/>
            <a:gdLst/>
            <a:ahLst/>
            <a:cxnLst/>
            <a:rect l="l" t="t" r="r" b="b"/>
            <a:pathLst>
              <a:path w="3352800" h="285114">
                <a:moveTo>
                  <a:pt x="3352800" y="0"/>
                </a:moveTo>
                <a:lnTo>
                  <a:pt x="0" y="0"/>
                </a:lnTo>
                <a:lnTo>
                  <a:pt x="0" y="284987"/>
                </a:lnTo>
                <a:lnTo>
                  <a:pt x="3352800" y="284987"/>
                </a:lnTo>
                <a:lnTo>
                  <a:pt x="3352800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43427" y="4157471"/>
            <a:ext cx="5575300" cy="285115"/>
          </a:xfrm>
          <a:custGeom>
            <a:avLst/>
            <a:gdLst/>
            <a:ahLst/>
            <a:cxnLst/>
            <a:rect l="l" t="t" r="r" b="b"/>
            <a:pathLst>
              <a:path w="5575300" h="285114">
                <a:moveTo>
                  <a:pt x="5574792" y="0"/>
                </a:moveTo>
                <a:lnTo>
                  <a:pt x="0" y="0"/>
                </a:lnTo>
                <a:lnTo>
                  <a:pt x="0" y="284988"/>
                </a:lnTo>
                <a:lnTo>
                  <a:pt x="5574792" y="284988"/>
                </a:lnTo>
                <a:lnTo>
                  <a:pt x="5574792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43427" y="3352800"/>
            <a:ext cx="8145780" cy="285115"/>
          </a:xfrm>
          <a:custGeom>
            <a:avLst/>
            <a:gdLst/>
            <a:ahLst/>
            <a:cxnLst/>
            <a:rect l="l" t="t" r="r" b="b"/>
            <a:pathLst>
              <a:path w="8145780" h="285114">
                <a:moveTo>
                  <a:pt x="8145780" y="0"/>
                </a:moveTo>
                <a:lnTo>
                  <a:pt x="0" y="0"/>
                </a:lnTo>
                <a:lnTo>
                  <a:pt x="0" y="284988"/>
                </a:lnTo>
                <a:lnTo>
                  <a:pt x="8145780" y="284988"/>
                </a:lnTo>
                <a:lnTo>
                  <a:pt x="8145780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43427" y="2548127"/>
            <a:ext cx="873760" cy="285115"/>
          </a:xfrm>
          <a:custGeom>
            <a:avLst/>
            <a:gdLst/>
            <a:ahLst/>
            <a:cxnLst/>
            <a:rect l="l" t="t" r="r" b="b"/>
            <a:pathLst>
              <a:path w="873760" h="285114">
                <a:moveTo>
                  <a:pt x="873251" y="0"/>
                </a:moveTo>
                <a:lnTo>
                  <a:pt x="0" y="0"/>
                </a:lnTo>
                <a:lnTo>
                  <a:pt x="0" y="284988"/>
                </a:lnTo>
                <a:lnTo>
                  <a:pt x="873251" y="284988"/>
                </a:lnTo>
                <a:lnTo>
                  <a:pt x="873251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43427" y="2289048"/>
            <a:ext cx="0" cy="4020820"/>
          </a:xfrm>
          <a:custGeom>
            <a:avLst/>
            <a:gdLst/>
            <a:ahLst/>
            <a:cxnLst/>
            <a:rect l="l" t="t" r="r" b="b"/>
            <a:pathLst>
              <a:path h="4020820">
                <a:moveTo>
                  <a:pt x="0" y="4020312"/>
                </a:moveTo>
                <a:lnTo>
                  <a:pt x="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 txBox="1"/>
          <p:nvPr/>
        </p:nvSpPr>
        <p:spPr>
          <a:xfrm>
            <a:off x="2937510" y="6387490"/>
            <a:ext cx="21336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5" dirty="0">
                <a:solidFill>
                  <a:srgbClr val="585858"/>
                </a:solidFill>
                <a:latin typeface="Calibri"/>
                <a:cs typeface="Calibri"/>
              </a:rPr>
              <a:t>0%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729609" y="6387490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1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4560189" y="6387490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2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5391150" y="6387490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3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6221729" y="6387490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4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7052309" y="6387490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5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7883143" y="6387490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6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8713723" y="6387490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7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9544304" y="6387490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8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10375138" y="6387490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9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1167109" y="6387490"/>
            <a:ext cx="36576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1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0%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1751202" y="5786729"/>
            <a:ext cx="116268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Registered</a:t>
            </a:r>
            <a:r>
              <a:rPr sz="1200" spc="-35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Charity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983691" y="4982971"/>
            <a:ext cx="19310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Company limited 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by</a:t>
            </a:r>
            <a:r>
              <a:rPr sz="1200" spc="-55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guarantee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603300" y="4178554"/>
            <a:ext cx="230886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Charitable incorporated</a:t>
            </a:r>
            <a:r>
              <a:rPr sz="1200" spc="-10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organisation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1938908" y="3374263"/>
            <a:ext cx="97726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charitable</a:t>
            </a:r>
            <a:r>
              <a:rPr sz="1200" spc="-65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trust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2448305" y="2569845"/>
            <a:ext cx="4660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m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u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t</a:t>
            </a:r>
            <a:r>
              <a:rPr sz="1200" spc="-10" dirty="0">
                <a:solidFill>
                  <a:srgbClr val="585858"/>
                </a:solidFill>
                <a:latin typeface="Calibri"/>
                <a:cs typeface="Calibri"/>
              </a:rPr>
              <a:t>u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al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8" name="object 58"/>
          <p:cNvSpPr txBox="1">
            <a:spLocks noGrp="1"/>
          </p:cNvSpPr>
          <p:nvPr>
            <p:ph type="title"/>
          </p:nvPr>
        </p:nvSpPr>
        <p:spPr>
          <a:xfrm>
            <a:off x="916939" y="1327531"/>
            <a:ext cx="729615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spc="-150" dirty="0">
                <a:latin typeface="Cambria"/>
                <a:cs typeface="Cambria"/>
              </a:rPr>
              <a:t>Furloughed </a:t>
            </a:r>
            <a:r>
              <a:rPr sz="4400" b="1" spc="105" dirty="0">
                <a:latin typeface="Cambria"/>
                <a:cs typeface="Cambria"/>
              </a:rPr>
              <a:t>staff </a:t>
            </a:r>
            <a:r>
              <a:rPr sz="4400" b="1" spc="-150" dirty="0">
                <a:latin typeface="Cambria"/>
                <a:cs typeface="Cambria"/>
              </a:rPr>
              <a:t>by</a:t>
            </a:r>
            <a:r>
              <a:rPr sz="4400" b="1" spc="-65" dirty="0">
                <a:latin typeface="Cambria"/>
                <a:cs typeface="Cambria"/>
              </a:rPr>
              <a:t> structure</a:t>
            </a:r>
            <a:endParaRPr sz="4400" dirty="0">
              <a:latin typeface="Cambria"/>
              <a:cs typeface="Cambria"/>
            </a:endParaRPr>
          </a:p>
        </p:txBody>
      </p:sp>
      <p:sp>
        <p:nvSpPr>
          <p:cNvPr id="59" name="object 5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1074420"/>
          </a:xfrm>
          <a:custGeom>
            <a:avLst/>
            <a:gdLst/>
            <a:ahLst/>
            <a:cxnLst/>
            <a:rect l="l" t="t" r="r" b="b"/>
            <a:pathLst>
              <a:path w="12192000" h="1074420">
                <a:moveTo>
                  <a:pt x="0" y="1074420"/>
                </a:moveTo>
                <a:lnTo>
                  <a:pt x="12192000" y="1074420"/>
                </a:lnTo>
                <a:lnTo>
                  <a:pt x="12192000" y="0"/>
                </a:lnTo>
                <a:lnTo>
                  <a:pt x="0" y="0"/>
                </a:lnTo>
                <a:lnTo>
                  <a:pt x="0" y="10744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059923" y="182879"/>
            <a:ext cx="1836420" cy="7391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074419"/>
            <a:ext cx="12192000" cy="5783580"/>
          </a:xfrm>
          <a:custGeom>
            <a:avLst/>
            <a:gdLst/>
            <a:ahLst/>
            <a:cxnLst/>
            <a:rect l="l" t="t" r="r" b="b"/>
            <a:pathLst>
              <a:path w="12192000" h="5783580">
                <a:moveTo>
                  <a:pt x="0" y="5783579"/>
                </a:moveTo>
                <a:lnTo>
                  <a:pt x="12192000" y="5783579"/>
                </a:lnTo>
                <a:lnTo>
                  <a:pt x="12192000" y="0"/>
                </a:lnTo>
                <a:lnTo>
                  <a:pt x="0" y="0"/>
                </a:lnTo>
                <a:lnTo>
                  <a:pt x="0" y="5783579"/>
                </a:lnTo>
                <a:close/>
              </a:path>
            </a:pathLst>
          </a:custGeom>
          <a:solidFill>
            <a:srgbClr val="00A4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33400" y="2148839"/>
            <a:ext cx="11125200" cy="4526280"/>
          </a:xfrm>
          <a:custGeom>
            <a:avLst/>
            <a:gdLst/>
            <a:ahLst/>
            <a:cxnLst/>
            <a:rect l="l" t="t" r="r" b="b"/>
            <a:pathLst>
              <a:path w="11125200" h="4526280">
                <a:moveTo>
                  <a:pt x="0" y="4526280"/>
                </a:moveTo>
                <a:lnTo>
                  <a:pt x="11125200" y="4526280"/>
                </a:lnTo>
                <a:lnTo>
                  <a:pt x="11125200" y="0"/>
                </a:lnTo>
                <a:lnTo>
                  <a:pt x="0" y="0"/>
                </a:lnTo>
                <a:lnTo>
                  <a:pt x="0" y="452628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848355" y="2289048"/>
            <a:ext cx="0" cy="259079"/>
          </a:xfrm>
          <a:custGeom>
            <a:avLst/>
            <a:gdLst/>
            <a:ahLst/>
            <a:cxnLst/>
            <a:rect l="l" t="t" r="r" b="b"/>
            <a:pathLst>
              <a:path h="259080">
                <a:moveTo>
                  <a:pt x="0" y="0"/>
                </a:moveTo>
                <a:lnTo>
                  <a:pt x="0" y="259079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848355" y="2833116"/>
            <a:ext cx="0" cy="520065"/>
          </a:xfrm>
          <a:custGeom>
            <a:avLst/>
            <a:gdLst/>
            <a:ahLst/>
            <a:cxnLst/>
            <a:rect l="l" t="t" r="r" b="b"/>
            <a:pathLst>
              <a:path h="520064">
                <a:moveTo>
                  <a:pt x="0" y="0"/>
                </a:moveTo>
                <a:lnTo>
                  <a:pt x="0" y="519684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848355" y="3637788"/>
            <a:ext cx="0" cy="520065"/>
          </a:xfrm>
          <a:custGeom>
            <a:avLst/>
            <a:gdLst/>
            <a:ahLst/>
            <a:cxnLst/>
            <a:rect l="l" t="t" r="r" b="b"/>
            <a:pathLst>
              <a:path h="520064">
                <a:moveTo>
                  <a:pt x="0" y="0"/>
                </a:moveTo>
                <a:lnTo>
                  <a:pt x="0" y="519684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848355" y="4442459"/>
            <a:ext cx="0" cy="518159"/>
          </a:xfrm>
          <a:custGeom>
            <a:avLst/>
            <a:gdLst/>
            <a:ahLst/>
            <a:cxnLst/>
            <a:rect l="l" t="t" r="r" b="b"/>
            <a:pathLst>
              <a:path h="518160">
                <a:moveTo>
                  <a:pt x="0" y="0"/>
                </a:moveTo>
                <a:lnTo>
                  <a:pt x="0" y="518159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848355" y="5245608"/>
            <a:ext cx="0" cy="520065"/>
          </a:xfrm>
          <a:custGeom>
            <a:avLst/>
            <a:gdLst/>
            <a:ahLst/>
            <a:cxnLst/>
            <a:rect l="l" t="t" r="r" b="b"/>
            <a:pathLst>
              <a:path h="520064">
                <a:moveTo>
                  <a:pt x="0" y="0"/>
                </a:moveTo>
                <a:lnTo>
                  <a:pt x="0" y="519683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848355" y="6050279"/>
            <a:ext cx="0" cy="259079"/>
          </a:xfrm>
          <a:custGeom>
            <a:avLst/>
            <a:gdLst/>
            <a:ahLst/>
            <a:cxnLst/>
            <a:rect l="l" t="t" r="r" b="b"/>
            <a:pathLst>
              <a:path h="259079">
                <a:moveTo>
                  <a:pt x="0" y="0"/>
                </a:moveTo>
                <a:lnTo>
                  <a:pt x="0" y="25908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271771" y="2289048"/>
            <a:ext cx="0" cy="259079"/>
          </a:xfrm>
          <a:custGeom>
            <a:avLst/>
            <a:gdLst/>
            <a:ahLst/>
            <a:cxnLst/>
            <a:rect l="l" t="t" r="r" b="b"/>
            <a:pathLst>
              <a:path h="259080">
                <a:moveTo>
                  <a:pt x="0" y="0"/>
                </a:moveTo>
                <a:lnTo>
                  <a:pt x="0" y="259079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271771" y="2833116"/>
            <a:ext cx="0" cy="1324610"/>
          </a:xfrm>
          <a:custGeom>
            <a:avLst/>
            <a:gdLst/>
            <a:ahLst/>
            <a:cxnLst/>
            <a:rect l="l" t="t" r="r" b="b"/>
            <a:pathLst>
              <a:path h="1324610">
                <a:moveTo>
                  <a:pt x="0" y="0"/>
                </a:moveTo>
                <a:lnTo>
                  <a:pt x="0" y="1324356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271771" y="4442459"/>
            <a:ext cx="0" cy="518159"/>
          </a:xfrm>
          <a:custGeom>
            <a:avLst/>
            <a:gdLst/>
            <a:ahLst/>
            <a:cxnLst/>
            <a:rect l="l" t="t" r="r" b="b"/>
            <a:pathLst>
              <a:path h="518160">
                <a:moveTo>
                  <a:pt x="0" y="0"/>
                </a:moveTo>
                <a:lnTo>
                  <a:pt x="0" y="518159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271771" y="5245608"/>
            <a:ext cx="0" cy="520065"/>
          </a:xfrm>
          <a:custGeom>
            <a:avLst/>
            <a:gdLst/>
            <a:ahLst/>
            <a:cxnLst/>
            <a:rect l="l" t="t" r="r" b="b"/>
            <a:pathLst>
              <a:path h="520064">
                <a:moveTo>
                  <a:pt x="0" y="0"/>
                </a:moveTo>
                <a:lnTo>
                  <a:pt x="0" y="519683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271771" y="6050279"/>
            <a:ext cx="0" cy="259079"/>
          </a:xfrm>
          <a:custGeom>
            <a:avLst/>
            <a:gdLst/>
            <a:ahLst/>
            <a:cxnLst/>
            <a:rect l="l" t="t" r="r" b="b"/>
            <a:pathLst>
              <a:path h="259079">
                <a:moveTo>
                  <a:pt x="0" y="0"/>
                </a:moveTo>
                <a:lnTo>
                  <a:pt x="0" y="25908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695188" y="2289048"/>
            <a:ext cx="0" cy="1868805"/>
          </a:xfrm>
          <a:custGeom>
            <a:avLst/>
            <a:gdLst/>
            <a:ahLst/>
            <a:cxnLst/>
            <a:rect l="l" t="t" r="r" b="b"/>
            <a:pathLst>
              <a:path h="1868804">
                <a:moveTo>
                  <a:pt x="0" y="0"/>
                </a:moveTo>
                <a:lnTo>
                  <a:pt x="0" y="1868424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695188" y="4442459"/>
            <a:ext cx="0" cy="518159"/>
          </a:xfrm>
          <a:custGeom>
            <a:avLst/>
            <a:gdLst/>
            <a:ahLst/>
            <a:cxnLst/>
            <a:rect l="l" t="t" r="r" b="b"/>
            <a:pathLst>
              <a:path h="518160">
                <a:moveTo>
                  <a:pt x="0" y="0"/>
                </a:moveTo>
                <a:lnTo>
                  <a:pt x="0" y="518159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695188" y="5245608"/>
            <a:ext cx="0" cy="520065"/>
          </a:xfrm>
          <a:custGeom>
            <a:avLst/>
            <a:gdLst/>
            <a:ahLst/>
            <a:cxnLst/>
            <a:rect l="l" t="t" r="r" b="b"/>
            <a:pathLst>
              <a:path h="520064">
                <a:moveTo>
                  <a:pt x="0" y="0"/>
                </a:moveTo>
                <a:lnTo>
                  <a:pt x="0" y="519683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695188" y="6050279"/>
            <a:ext cx="0" cy="259079"/>
          </a:xfrm>
          <a:custGeom>
            <a:avLst/>
            <a:gdLst/>
            <a:ahLst/>
            <a:cxnLst/>
            <a:rect l="l" t="t" r="r" b="b"/>
            <a:pathLst>
              <a:path h="259079">
                <a:moveTo>
                  <a:pt x="0" y="0"/>
                </a:moveTo>
                <a:lnTo>
                  <a:pt x="0" y="25908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118604" y="2289048"/>
            <a:ext cx="0" cy="1868805"/>
          </a:xfrm>
          <a:custGeom>
            <a:avLst/>
            <a:gdLst/>
            <a:ahLst/>
            <a:cxnLst/>
            <a:rect l="l" t="t" r="r" b="b"/>
            <a:pathLst>
              <a:path h="1868804">
                <a:moveTo>
                  <a:pt x="0" y="0"/>
                </a:moveTo>
                <a:lnTo>
                  <a:pt x="0" y="1868424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118604" y="4442459"/>
            <a:ext cx="0" cy="518159"/>
          </a:xfrm>
          <a:custGeom>
            <a:avLst/>
            <a:gdLst/>
            <a:ahLst/>
            <a:cxnLst/>
            <a:rect l="l" t="t" r="r" b="b"/>
            <a:pathLst>
              <a:path h="518160">
                <a:moveTo>
                  <a:pt x="0" y="0"/>
                </a:moveTo>
                <a:lnTo>
                  <a:pt x="0" y="518159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118604" y="5245608"/>
            <a:ext cx="0" cy="520065"/>
          </a:xfrm>
          <a:custGeom>
            <a:avLst/>
            <a:gdLst/>
            <a:ahLst/>
            <a:cxnLst/>
            <a:rect l="l" t="t" r="r" b="b"/>
            <a:pathLst>
              <a:path h="520064">
                <a:moveTo>
                  <a:pt x="0" y="0"/>
                </a:moveTo>
                <a:lnTo>
                  <a:pt x="0" y="519683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118604" y="6050279"/>
            <a:ext cx="0" cy="259079"/>
          </a:xfrm>
          <a:custGeom>
            <a:avLst/>
            <a:gdLst/>
            <a:ahLst/>
            <a:cxnLst/>
            <a:rect l="l" t="t" r="r" b="b"/>
            <a:pathLst>
              <a:path h="259079">
                <a:moveTo>
                  <a:pt x="0" y="0"/>
                </a:moveTo>
                <a:lnTo>
                  <a:pt x="0" y="25908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540495" y="2289048"/>
            <a:ext cx="0" cy="1868805"/>
          </a:xfrm>
          <a:custGeom>
            <a:avLst/>
            <a:gdLst/>
            <a:ahLst/>
            <a:cxnLst/>
            <a:rect l="l" t="t" r="r" b="b"/>
            <a:pathLst>
              <a:path h="1868804">
                <a:moveTo>
                  <a:pt x="0" y="0"/>
                </a:moveTo>
                <a:lnTo>
                  <a:pt x="0" y="1868424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540495" y="4442459"/>
            <a:ext cx="0" cy="518159"/>
          </a:xfrm>
          <a:custGeom>
            <a:avLst/>
            <a:gdLst/>
            <a:ahLst/>
            <a:cxnLst/>
            <a:rect l="l" t="t" r="r" b="b"/>
            <a:pathLst>
              <a:path h="518160">
                <a:moveTo>
                  <a:pt x="0" y="0"/>
                </a:moveTo>
                <a:lnTo>
                  <a:pt x="0" y="518159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540495" y="5245608"/>
            <a:ext cx="0" cy="1064260"/>
          </a:xfrm>
          <a:custGeom>
            <a:avLst/>
            <a:gdLst/>
            <a:ahLst/>
            <a:cxnLst/>
            <a:rect l="l" t="t" r="r" b="b"/>
            <a:pathLst>
              <a:path h="1064260">
                <a:moveTo>
                  <a:pt x="0" y="0"/>
                </a:moveTo>
                <a:lnTo>
                  <a:pt x="0" y="1063751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963911" y="2289048"/>
            <a:ext cx="0" cy="2672080"/>
          </a:xfrm>
          <a:custGeom>
            <a:avLst/>
            <a:gdLst/>
            <a:ahLst/>
            <a:cxnLst/>
            <a:rect l="l" t="t" r="r" b="b"/>
            <a:pathLst>
              <a:path h="2672079">
                <a:moveTo>
                  <a:pt x="0" y="0"/>
                </a:moveTo>
                <a:lnTo>
                  <a:pt x="0" y="2671572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963911" y="5245608"/>
            <a:ext cx="0" cy="1064260"/>
          </a:xfrm>
          <a:custGeom>
            <a:avLst/>
            <a:gdLst/>
            <a:ahLst/>
            <a:cxnLst/>
            <a:rect l="l" t="t" r="r" b="b"/>
            <a:pathLst>
              <a:path h="1064260">
                <a:moveTo>
                  <a:pt x="0" y="0"/>
                </a:moveTo>
                <a:lnTo>
                  <a:pt x="0" y="1063751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387328" y="2289048"/>
            <a:ext cx="0" cy="4020820"/>
          </a:xfrm>
          <a:custGeom>
            <a:avLst/>
            <a:gdLst/>
            <a:ahLst/>
            <a:cxnLst/>
            <a:rect l="l" t="t" r="r" b="b"/>
            <a:pathLst>
              <a:path h="4020820">
                <a:moveTo>
                  <a:pt x="0" y="0"/>
                </a:moveTo>
                <a:lnTo>
                  <a:pt x="0" y="4020312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424939" y="5765291"/>
            <a:ext cx="6845934" cy="285115"/>
          </a:xfrm>
          <a:custGeom>
            <a:avLst/>
            <a:gdLst/>
            <a:ahLst/>
            <a:cxnLst/>
            <a:rect l="l" t="t" r="r" b="b"/>
            <a:pathLst>
              <a:path w="6845934" h="285114">
                <a:moveTo>
                  <a:pt x="6845808" y="0"/>
                </a:moveTo>
                <a:lnTo>
                  <a:pt x="0" y="0"/>
                </a:lnTo>
                <a:lnTo>
                  <a:pt x="0" y="284988"/>
                </a:lnTo>
                <a:lnTo>
                  <a:pt x="6845808" y="284988"/>
                </a:lnTo>
                <a:lnTo>
                  <a:pt x="6845808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424939" y="4960620"/>
            <a:ext cx="9124315" cy="285115"/>
          </a:xfrm>
          <a:custGeom>
            <a:avLst/>
            <a:gdLst/>
            <a:ahLst/>
            <a:cxnLst/>
            <a:rect l="l" t="t" r="r" b="b"/>
            <a:pathLst>
              <a:path w="9124315" h="285114">
                <a:moveTo>
                  <a:pt x="9124188" y="0"/>
                </a:moveTo>
                <a:lnTo>
                  <a:pt x="0" y="0"/>
                </a:lnTo>
                <a:lnTo>
                  <a:pt x="0" y="284987"/>
                </a:lnTo>
                <a:lnTo>
                  <a:pt x="9124188" y="284987"/>
                </a:lnTo>
                <a:lnTo>
                  <a:pt x="9124188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424939" y="4157471"/>
            <a:ext cx="7998459" cy="285115"/>
          </a:xfrm>
          <a:custGeom>
            <a:avLst/>
            <a:gdLst/>
            <a:ahLst/>
            <a:cxnLst/>
            <a:rect l="l" t="t" r="r" b="b"/>
            <a:pathLst>
              <a:path w="7998459" h="285114">
                <a:moveTo>
                  <a:pt x="7997952" y="0"/>
                </a:moveTo>
                <a:lnTo>
                  <a:pt x="0" y="0"/>
                </a:lnTo>
                <a:lnTo>
                  <a:pt x="0" y="284988"/>
                </a:lnTo>
                <a:lnTo>
                  <a:pt x="7997952" y="284988"/>
                </a:lnTo>
                <a:lnTo>
                  <a:pt x="7997952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424939" y="3352800"/>
            <a:ext cx="1641475" cy="285115"/>
          </a:xfrm>
          <a:custGeom>
            <a:avLst/>
            <a:gdLst/>
            <a:ahLst/>
            <a:cxnLst/>
            <a:rect l="l" t="t" r="r" b="b"/>
            <a:pathLst>
              <a:path w="1641475" h="285114">
                <a:moveTo>
                  <a:pt x="1641348" y="0"/>
                </a:moveTo>
                <a:lnTo>
                  <a:pt x="0" y="0"/>
                </a:lnTo>
                <a:lnTo>
                  <a:pt x="0" y="284988"/>
                </a:lnTo>
                <a:lnTo>
                  <a:pt x="1641348" y="284988"/>
                </a:lnTo>
                <a:lnTo>
                  <a:pt x="1641348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424939" y="2548127"/>
            <a:ext cx="3796665" cy="285115"/>
          </a:xfrm>
          <a:custGeom>
            <a:avLst/>
            <a:gdLst/>
            <a:ahLst/>
            <a:cxnLst/>
            <a:rect l="l" t="t" r="r" b="b"/>
            <a:pathLst>
              <a:path w="3796665" h="285114">
                <a:moveTo>
                  <a:pt x="3796284" y="0"/>
                </a:moveTo>
                <a:lnTo>
                  <a:pt x="0" y="0"/>
                </a:lnTo>
                <a:lnTo>
                  <a:pt x="0" y="284988"/>
                </a:lnTo>
                <a:lnTo>
                  <a:pt x="3796284" y="284988"/>
                </a:lnTo>
                <a:lnTo>
                  <a:pt x="3796284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424939" y="2289048"/>
            <a:ext cx="0" cy="4020820"/>
          </a:xfrm>
          <a:custGeom>
            <a:avLst/>
            <a:gdLst/>
            <a:ahLst/>
            <a:cxnLst/>
            <a:rect l="l" t="t" r="r" b="b"/>
            <a:pathLst>
              <a:path h="4020820">
                <a:moveTo>
                  <a:pt x="0" y="4020312"/>
                </a:moveTo>
                <a:lnTo>
                  <a:pt x="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1320164" y="6387490"/>
            <a:ext cx="2127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0%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704592" y="6387490"/>
            <a:ext cx="2889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5" dirty="0">
                <a:solidFill>
                  <a:srgbClr val="585858"/>
                </a:solidFill>
                <a:latin typeface="Calibri"/>
                <a:cs typeface="Calibri"/>
              </a:rPr>
              <a:t>1</a:t>
            </a:r>
            <a:r>
              <a:rPr sz="1200" spc="-10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128008" y="6387490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2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551423" y="6387490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3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6974585" y="6387490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4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8398002" y="6387490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5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9821036" y="6387490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6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1244453" y="6387490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7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680719" y="5786729"/>
            <a:ext cx="61658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10K-100K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603300" y="4982971"/>
            <a:ext cx="69405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100K-500K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706627" y="4178554"/>
            <a:ext cx="58991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5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0K-</a:t>
            </a:r>
            <a:r>
              <a:rPr sz="1200" spc="-10" dirty="0">
                <a:solidFill>
                  <a:srgbClr val="585858"/>
                </a:solidFill>
                <a:latin typeface="Calibri"/>
                <a:cs typeface="Calibri"/>
              </a:rPr>
              <a:t>1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M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809955" y="3374263"/>
            <a:ext cx="4870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1M-</a:t>
            </a:r>
            <a:r>
              <a:rPr sz="1200" spc="-10" dirty="0">
                <a:solidFill>
                  <a:srgbClr val="585858"/>
                </a:solidFill>
                <a:latin typeface="Calibri"/>
                <a:cs typeface="Calibri"/>
              </a:rPr>
              <a:t>5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M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988263" y="2569845"/>
            <a:ext cx="30861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&gt;</a:t>
            </a:r>
            <a:r>
              <a:rPr sz="1200" spc="-10" dirty="0">
                <a:solidFill>
                  <a:srgbClr val="585858"/>
                </a:solidFill>
                <a:latin typeface="Calibri"/>
                <a:cs typeface="Calibri"/>
              </a:rPr>
              <a:t>5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M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8" name="object 48"/>
          <p:cNvSpPr txBox="1">
            <a:spLocks noGrp="1"/>
          </p:cNvSpPr>
          <p:nvPr>
            <p:ph type="title"/>
          </p:nvPr>
        </p:nvSpPr>
        <p:spPr>
          <a:xfrm>
            <a:off x="916939" y="1327531"/>
            <a:ext cx="671639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spc="-150" dirty="0">
                <a:latin typeface="Cambria"/>
                <a:cs typeface="Cambria"/>
              </a:rPr>
              <a:t>Furloughed </a:t>
            </a:r>
            <a:r>
              <a:rPr sz="4400" b="1" spc="105" dirty="0">
                <a:latin typeface="Cambria"/>
                <a:cs typeface="Cambria"/>
              </a:rPr>
              <a:t>staff </a:t>
            </a:r>
            <a:r>
              <a:rPr sz="4400" b="1" spc="-150" dirty="0">
                <a:latin typeface="Cambria"/>
                <a:cs typeface="Cambria"/>
              </a:rPr>
              <a:t>by</a:t>
            </a:r>
            <a:r>
              <a:rPr sz="4400" b="1" spc="-70" dirty="0">
                <a:latin typeface="Cambria"/>
                <a:cs typeface="Cambria"/>
              </a:rPr>
              <a:t> </a:t>
            </a:r>
            <a:r>
              <a:rPr sz="4400" b="1" spc="-175" dirty="0">
                <a:latin typeface="Cambria"/>
                <a:cs typeface="Cambria"/>
              </a:rPr>
              <a:t>income</a:t>
            </a:r>
            <a:endParaRPr sz="4400" dirty="0">
              <a:latin typeface="Cambria"/>
              <a:cs typeface="Cambria"/>
            </a:endParaRPr>
          </a:p>
        </p:txBody>
      </p:sp>
      <p:sp>
        <p:nvSpPr>
          <p:cNvPr id="49" name="object 4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1074420"/>
          </a:xfrm>
          <a:custGeom>
            <a:avLst/>
            <a:gdLst/>
            <a:ahLst/>
            <a:cxnLst/>
            <a:rect l="l" t="t" r="r" b="b"/>
            <a:pathLst>
              <a:path w="12192000" h="1074420">
                <a:moveTo>
                  <a:pt x="0" y="1074420"/>
                </a:moveTo>
                <a:lnTo>
                  <a:pt x="12192000" y="1074420"/>
                </a:lnTo>
                <a:lnTo>
                  <a:pt x="12192000" y="0"/>
                </a:lnTo>
                <a:lnTo>
                  <a:pt x="0" y="0"/>
                </a:lnTo>
                <a:lnTo>
                  <a:pt x="0" y="10744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059923" y="182879"/>
            <a:ext cx="1836420" cy="7391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074419"/>
            <a:ext cx="12192000" cy="5783580"/>
          </a:xfrm>
          <a:custGeom>
            <a:avLst/>
            <a:gdLst/>
            <a:ahLst/>
            <a:cxnLst/>
            <a:rect l="l" t="t" r="r" b="b"/>
            <a:pathLst>
              <a:path w="12192000" h="5783580">
                <a:moveTo>
                  <a:pt x="0" y="5783579"/>
                </a:moveTo>
                <a:lnTo>
                  <a:pt x="12192000" y="5783579"/>
                </a:lnTo>
                <a:lnTo>
                  <a:pt x="12192000" y="0"/>
                </a:lnTo>
                <a:lnTo>
                  <a:pt x="0" y="0"/>
                </a:lnTo>
                <a:lnTo>
                  <a:pt x="0" y="5783579"/>
                </a:lnTo>
                <a:close/>
              </a:path>
            </a:pathLst>
          </a:custGeom>
          <a:solidFill>
            <a:srgbClr val="9299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16000" y="2587117"/>
            <a:ext cx="10904220" cy="39643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36550">
              <a:lnSpc>
                <a:spcPts val="1140"/>
              </a:lnSpc>
            </a:pP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Other</a:t>
            </a:r>
            <a:endParaRPr sz="1200">
              <a:latin typeface="Calibri"/>
              <a:cs typeface="Calibri"/>
            </a:endParaRPr>
          </a:p>
          <a:p>
            <a:pPr marR="10196830" indent="153035" algn="r">
              <a:lnSpc>
                <a:spcPct val="403000"/>
              </a:lnSpc>
            </a:pP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S</a:t>
            </a:r>
            <a:r>
              <a:rPr sz="1200" spc="5" dirty="0">
                <a:solidFill>
                  <a:srgbClr val="585858"/>
                </a:solidFill>
                <a:latin typeface="Calibri"/>
                <a:cs typeface="Calibri"/>
              </a:rPr>
              <a:t>h</a:t>
            </a:r>
            <a:r>
              <a:rPr sz="1200" spc="-10" dirty="0">
                <a:solidFill>
                  <a:srgbClr val="585858"/>
                </a:solidFill>
                <a:latin typeface="Calibri"/>
                <a:cs typeface="Calibri"/>
              </a:rPr>
              <a:t>e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f</a:t>
            </a:r>
            <a:r>
              <a:rPr sz="1200" spc="-10" dirty="0">
                <a:solidFill>
                  <a:srgbClr val="585858"/>
                </a:solidFill>
                <a:latin typeface="Calibri"/>
                <a:cs typeface="Calibri"/>
              </a:rPr>
              <a:t>f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ield  Rot</a:t>
            </a:r>
            <a:r>
              <a:rPr sz="1200" spc="-10" dirty="0">
                <a:solidFill>
                  <a:srgbClr val="585858"/>
                </a:solidFill>
                <a:latin typeface="Calibri"/>
                <a:cs typeface="Calibri"/>
              </a:rPr>
              <a:t>h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er</a:t>
            </a:r>
            <a:r>
              <a:rPr sz="1200" spc="-10" dirty="0">
                <a:solidFill>
                  <a:srgbClr val="585858"/>
                </a:solidFill>
                <a:latin typeface="Calibri"/>
                <a:cs typeface="Calibri"/>
              </a:rPr>
              <a:t>h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am  D</a:t>
            </a:r>
            <a:r>
              <a:rPr sz="1200" spc="-10" dirty="0">
                <a:solidFill>
                  <a:srgbClr val="585858"/>
                </a:solidFill>
                <a:latin typeface="Calibri"/>
                <a:cs typeface="Calibri"/>
              </a:rPr>
              <a:t>o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n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c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ast</a:t>
            </a:r>
            <a:r>
              <a:rPr sz="1200" spc="-10" dirty="0">
                <a:solidFill>
                  <a:srgbClr val="585858"/>
                </a:solidFill>
                <a:latin typeface="Calibri"/>
                <a:cs typeface="Calibri"/>
              </a:rPr>
              <a:t>e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r  Bar</a:t>
            </a:r>
            <a:r>
              <a:rPr sz="1200" spc="5" dirty="0">
                <a:solidFill>
                  <a:srgbClr val="585858"/>
                </a:solidFill>
                <a:latin typeface="Calibri"/>
                <a:cs typeface="Calibri"/>
              </a:rPr>
              <a:t>n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sl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ey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250">
              <a:latin typeface="Calibri"/>
              <a:cs typeface="Calibri"/>
            </a:endParaRPr>
          </a:p>
          <a:p>
            <a:pPr marL="746125">
              <a:lnSpc>
                <a:spcPct val="100000"/>
              </a:lnSpc>
              <a:tabLst>
                <a:tab pos="1697355" algn="l"/>
                <a:tab pos="2686685" algn="l"/>
                <a:tab pos="3676015" algn="l"/>
                <a:tab pos="4665345" algn="l"/>
                <a:tab pos="5654675" algn="l"/>
                <a:tab pos="6644005" algn="l"/>
                <a:tab pos="7633970" algn="l"/>
                <a:tab pos="8623300" algn="l"/>
                <a:tab pos="9612630" algn="l"/>
                <a:tab pos="10563225" algn="l"/>
              </a:tabLst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0%	1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	2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	3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	</a:t>
            </a:r>
            <a:r>
              <a:rPr sz="1200" spc="5" dirty="0">
                <a:solidFill>
                  <a:srgbClr val="585858"/>
                </a:solidFill>
                <a:latin typeface="Calibri"/>
                <a:cs typeface="Calibri"/>
              </a:rPr>
              <a:t>4</a:t>
            </a:r>
            <a:r>
              <a:rPr sz="1200" spc="-10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	5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	6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	7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	</a:t>
            </a:r>
            <a:r>
              <a:rPr sz="1200" spc="5" dirty="0">
                <a:solidFill>
                  <a:srgbClr val="585858"/>
                </a:solidFill>
                <a:latin typeface="Calibri"/>
                <a:cs typeface="Calibri"/>
              </a:rPr>
              <a:t>8</a:t>
            </a:r>
            <a:r>
              <a:rPr sz="1200" spc="-10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	9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	1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0%</a:t>
            </a:r>
            <a:endParaRPr sz="1200">
              <a:latin typeface="Calibri"/>
              <a:cs typeface="Calibri"/>
            </a:endParaRPr>
          </a:p>
          <a:p>
            <a:pPr marL="233045" algn="ctr">
              <a:lnSpc>
                <a:spcPct val="100000"/>
              </a:lnSpc>
              <a:spcBef>
                <a:spcPts val="900"/>
              </a:spcBef>
              <a:tabLst>
                <a:tab pos="1821814" algn="l"/>
              </a:tabLst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 had 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to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shut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down	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 did 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not shut </a:t>
            </a:r>
            <a:r>
              <a:rPr sz="1200" spc="-10" dirty="0">
                <a:solidFill>
                  <a:srgbClr val="585858"/>
                </a:solidFill>
                <a:latin typeface="Calibri"/>
                <a:cs typeface="Calibri"/>
              </a:rPr>
              <a:t>down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916939" y="1327531"/>
            <a:ext cx="694309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spc="-150" dirty="0">
                <a:latin typeface="Cambria"/>
                <a:cs typeface="Cambria"/>
              </a:rPr>
              <a:t>Furloughed </a:t>
            </a:r>
            <a:r>
              <a:rPr sz="4400" b="1" spc="105" dirty="0">
                <a:latin typeface="Cambria"/>
                <a:cs typeface="Cambria"/>
              </a:rPr>
              <a:t>staff </a:t>
            </a:r>
            <a:r>
              <a:rPr sz="4400" b="1" spc="-150" dirty="0">
                <a:latin typeface="Cambria"/>
                <a:cs typeface="Cambria"/>
              </a:rPr>
              <a:t>by</a:t>
            </a:r>
            <a:r>
              <a:rPr sz="4400" b="1" spc="-65" dirty="0">
                <a:latin typeface="Cambria"/>
                <a:cs typeface="Cambria"/>
              </a:rPr>
              <a:t> </a:t>
            </a:r>
            <a:r>
              <a:rPr sz="4400" b="1" spc="-105" dirty="0">
                <a:latin typeface="Cambria"/>
                <a:cs typeface="Cambria"/>
              </a:rPr>
              <a:t>location</a:t>
            </a:r>
            <a:endParaRPr sz="4400" dirty="0">
              <a:latin typeface="Cambria"/>
              <a:cs typeface="Cambria"/>
            </a:endParaRPr>
          </a:p>
        </p:txBody>
      </p:sp>
      <p:sp>
        <p:nvSpPr>
          <p:cNvPr id="5" name="object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1074420"/>
          </a:xfrm>
          <a:custGeom>
            <a:avLst/>
            <a:gdLst/>
            <a:ahLst/>
            <a:cxnLst/>
            <a:rect l="l" t="t" r="r" b="b"/>
            <a:pathLst>
              <a:path w="12192000" h="1074420">
                <a:moveTo>
                  <a:pt x="0" y="1074420"/>
                </a:moveTo>
                <a:lnTo>
                  <a:pt x="12192000" y="1074420"/>
                </a:lnTo>
                <a:lnTo>
                  <a:pt x="12192000" y="0"/>
                </a:lnTo>
                <a:lnTo>
                  <a:pt x="0" y="0"/>
                </a:lnTo>
                <a:lnTo>
                  <a:pt x="0" y="10744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059923" y="182879"/>
            <a:ext cx="1836420" cy="7391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33400" y="2118360"/>
            <a:ext cx="11125200" cy="4556760"/>
          </a:xfrm>
          <a:custGeom>
            <a:avLst/>
            <a:gdLst/>
            <a:ahLst/>
            <a:cxnLst/>
            <a:rect l="l" t="t" r="r" b="b"/>
            <a:pathLst>
              <a:path w="11125200" h="4556759">
                <a:moveTo>
                  <a:pt x="0" y="4556760"/>
                </a:moveTo>
                <a:lnTo>
                  <a:pt x="11125200" y="4556760"/>
                </a:lnTo>
                <a:lnTo>
                  <a:pt x="11125200" y="0"/>
                </a:lnTo>
                <a:lnTo>
                  <a:pt x="0" y="0"/>
                </a:lnTo>
                <a:lnTo>
                  <a:pt x="0" y="455676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110483" y="2258567"/>
            <a:ext cx="0" cy="260985"/>
          </a:xfrm>
          <a:custGeom>
            <a:avLst/>
            <a:gdLst/>
            <a:ahLst/>
            <a:cxnLst/>
            <a:rect l="l" t="t" r="r" b="b"/>
            <a:pathLst>
              <a:path h="260985">
                <a:moveTo>
                  <a:pt x="0" y="0"/>
                </a:moveTo>
                <a:lnTo>
                  <a:pt x="0" y="260604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110483" y="2807207"/>
            <a:ext cx="0" cy="523240"/>
          </a:xfrm>
          <a:custGeom>
            <a:avLst/>
            <a:gdLst/>
            <a:ahLst/>
            <a:cxnLst/>
            <a:rect l="l" t="t" r="r" b="b"/>
            <a:pathLst>
              <a:path h="523239">
                <a:moveTo>
                  <a:pt x="0" y="0"/>
                </a:moveTo>
                <a:lnTo>
                  <a:pt x="0" y="522731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110483" y="3617976"/>
            <a:ext cx="0" cy="523240"/>
          </a:xfrm>
          <a:custGeom>
            <a:avLst/>
            <a:gdLst/>
            <a:ahLst/>
            <a:cxnLst/>
            <a:rect l="l" t="t" r="r" b="b"/>
            <a:pathLst>
              <a:path h="523239">
                <a:moveTo>
                  <a:pt x="0" y="0"/>
                </a:moveTo>
                <a:lnTo>
                  <a:pt x="0" y="522731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110483" y="4427220"/>
            <a:ext cx="0" cy="523240"/>
          </a:xfrm>
          <a:custGeom>
            <a:avLst/>
            <a:gdLst/>
            <a:ahLst/>
            <a:cxnLst/>
            <a:rect l="l" t="t" r="r" b="b"/>
            <a:pathLst>
              <a:path h="523239">
                <a:moveTo>
                  <a:pt x="0" y="0"/>
                </a:moveTo>
                <a:lnTo>
                  <a:pt x="0" y="522731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110483" y="5237988"/>
            <a:ext cx="0" cy="523240"/>
          </a:xfrm>
          <a:custGeom>
            <a:avLst/>
            <a:gdLst/>
            <a:ahLst/>
            <a:cxnLst/>
            <a:rect l="l" t="t" r="r" b="b"/>
            <a:pathLst>
              <a:path h="523239">
                <a:moveTo>
                  <a:pt x="0" y="0"/>
                </a:moveTo>
                <a:lnTo>
                  <a:pt x="0" y="522731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110483" y="6048755"/>
            <a:ext cx="0" cy="260985"/>
          </a:xfrm>
          <a:custGeom>
            <a:avLst/>
            <a:gdLst/>
            <a:ahLst/>
            <a:cxnLst/>
            <a:rect l="l" t="t" r="r" b="b"/>
            <a:pathLst>
              <a:path h="260985">
                <a:moveTo>
                  <a:pt x="0" y="0"/>
                </a:moveTo>
                <a:lnTo>
                  <a:pt x="0" y="260604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765547" y="2258567"/>
            <a:ext cx="0" cy="260985"/>
          </a:xfrm>
          <a:custGeom>
            <a:avLst/>
            <a:gdLst/>
            <a:ahLst/>
            <a:cxnLst/>
            <a:rect l="l" t="t" r="r" b="b"/>
            <a:pathLst>
              <a:path h="260985">
                <a:moveTo>
                  <a:pt x="0" y="0"/>
                </a:moveTo>
                <a:lnTo>
                  <a:pt x="0" y="260604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765547" y="2807207"/>
            <a:ext cx="0" cy="523240"/>
          </a:xfrm>
          <a:custGeom>
            <a:avLst/>
            <a:gdLst/>
            <a:ahLst/>
            <a:cxnLst/>
            <a:rect l="l" t="t" r="r" b="b"/>
            <a:pathLst>
              <a:path h="523239">
                <a:moveTo>
                  <a:pt x="0" y="0"/>
                </a:moveTo>
                <a:lnTo>
                  <a:pt x="0" y="522731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765547" y="3617976"/>
            <a:ext cx="0" cy="523240"/>
          </a:xfrm>
          <a:custGeom>
            <a:avLst/>
            <a:gdLst/>
            <a:ahLst/>
            <a:cxnLst/>
            <a:rect l="l" t="t" r="r" b="b"/>
            <a:pathLst>
              <a:path h="523239">
                <a:moveTo>
                  <a:pt x="0" y="0"/>
                </a:moveTo>
                <a:lnTo>
                  <a:pt x="0" y="522731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765547" y="4427220"/>
            <a:ext cx="0" cy="523240"/>
          </a:xfrm>
          <a:custGeom>
            <a:avLst/>
            <a:gdLst/>
            <a:ahLst/>
            <a:cxnLst/>
            <a:rect l="l" t="t" r="r" b="b"/>
            <a:pathLst>
              <a:path h="523239">
                <a:moveTo>
                  <a:pt x="0" y="0"/>
                </a:moveTo>
                <a:lnTo>
                  <a:pt x="0" y="522731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765547" y="5237988"/>
            <a:ext cx="0" cy="1071880"/>
          </a:xfrm>
          <a:custGeom>
            <a:avLst/>
            <a:gdLst/>
            <a:ahLst/>
            <a:cxnLst/>
            <a:rect l="l" t="t" r="r" b="b"/>
            <a:pathLst>
              <a:path h="1071879">
                <a:moveTo>
                  <a:pt x="0" y="0"/>
                </a:moveTo>
                <a:lnTo>
                  <a:pt x="0" y="1071372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420611" y="2258567"/>
            <a:ext cx="0" cy="260985"/>
          </a:xfrm>
          <a:custGeom>
            <a:avLst/>
            <a:gdLst/>
            <a:ahLst/>
            <a:cxnLst/>
            <a:rect l="l" t="t" r="r" b="b"/>
            <a:pathLst>
              <a:path h="260985">
                <a:moveTo>
                  <a:pt x="0" y="0"/>
                </a:moveTo>
                <a:lnTo>
                  <a:pt x="0" y="260604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420611" y="2807207"/>
            <a:ext cx="0" cy="523240"/>
          </a:xfrm>
          <a:custGeom>
            <a:avLst/>
            <a:gdLst/>
            <a:ahLst/>
            <a:cxnLst/>
            <a:rect l="l" t="t" r="r" b="b"/>
            <a:pathLst>
              <a:path h="523239">
                <a:moveTo>
                  <a:pt x="0" y="0"/>
                </a:moveTo>
                <a:lnTo>
                  <a:pt x="0" y="522731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420611" y="3617976"/>
            <a:ext cx="0" cy="523240"/>
          </a:xfrm>
          <a:custGeom>
            <a:avLst/>
            <a:gdLst/>
            <a:ahLst/>
            <a:cxnLst/>
            <a:rect l="l" t="t" r="r" b="b"/>
            <a:pathLst>
              <a:path h="523239">
                <a:moveTo>
                  <a:pt x="0" y="0"/>
                </a:moveTo>
                <a:lnTo>
                  <a:pt x="0" y="522731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420611" y="4427220"/>
            <a:ext cx="0" cy="1882139"/>
          </a:xfrm>
          <a:custGeom>
            <a:avLst/>
            <a:gdLst/>
            <a:ahLst/>
            <a:cxnLst/>
            <a:rect l="l" t="t" r="r" b="b"/>
            <a:pathLst>
              <a:path h="1882139">
                <a:moveTo>
                  <a:pt x="0" y="0"/>
                </a:moveTo>
                <a:lnTo>
                  <a:pt x="0" y="1882139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077200" y="2258567"/>
            <a:ext cx="0" cy="260985"/>
          </a:xfrm>
          <a:custGeom>
            <a:avLst/>
            <a:gdLst/>
            <a:ahLst/>
            <a:cxnLst/>
            <a:rect l="l" t="t" r="r" b="b"/>
            <a:pathLst>
              <a:path h="260985">
                <a:moveTo>
                  <a:pt x="0" y="0"/>
                </a:moveTo>
                <a:lnTo>
                  <a:pt x="0" y="260604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077200" y="2807207"/>
            <a:ext cx="0" cy="523240"/>
          </a:xfrm>
          <a:custGeom>
            <a:avLst/>
            <a:gdLst/>
            <a:ahLst/>
            <a:cxnLst/>
            <a:rect l="l" t="t" r="r" b="b"/>
            <a:pathLst>
              <a:path h="523239">
                <a:moveTo>
                  <a:pt x="0" y="0"/>
                </a:moveTo>
                <a:lnTo>
                  <a:pt x="0" y="522731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077200" y="3617976"/>
            <a:ext cx="0" cy="2691765"/>
          </a:xfrm>
          <a:custGeom>
            <a:avLst/>
            <a:gdLst/>
            <a:ahLst/>
            <a:cxnLst/>
            <a:rect l="l" t="t" r="r" b="b"/>
            <a:pathLst>
              <a:path h="2691765">
                <a:moveTo>
                  <a:pt x="0" y="0"/>
                </a:moveTo>
                <a:lnTo>
                  <a:pt x="0" y="2691384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732264" y="2258567"/>
            <a:ext cx="0" cy="260985"/>
          </a:xfrm>
          <a:custGeom>
            <a:avLst/>
            <a:gdLst/>
            <a:ahLst/>
            <a:cxnLst/>
            <a:rect l="l" t="t" r="r" b="b"/>
            <a:pathLst>
              <a:path h="260985">
                <a:moveTo>
                  <a:pt x="0" y="0"/>
                </a:moveTo>
                <a:lnTo>
                  <a:pt x="0" y="260604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732264" y="2807207"/>
            <a:ext cx="0" cy="3502660"/>
          </a:xfrm>
          <a:custGeom>
            <a:avLst/>
            <a:gdLst/>
            <a:ahLst/>
            <a:cxnLst/>
            <a:rect l="l" t="t" r="r" b="b"/>
            <a:pathLst>
              <a:path h="3502660">
                <a:moveTo>
                  <a:pt x="0" y="0"/>
                </a:moveTo>
                <a:lnTo>
                  <a:pt x="0" y="3502152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387328" y="2258567"/>
            <a:ext cx="0" cy="4051300"/>
          </a:xfrm>
          <a:custGeom>
            <a:avLst/>
            <a:gdLst/>
            <a:ahLst/>
            <a:cxnLst/>
            <a:rect l="l" t="t" r="r" b="b"/>
            <a:pathLst>
              <a:path h="4051300">
                <a:moveTo>
                  <a:pt x="0" y="0"/>
                </a:moveTo>
                <a:lnTo>
                  <a:pt x="0" y="4050792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455419" y="5760720"/>
            <a:ext cx="2897505" cy="288290"/>
          </a:xfrm>
          <a:custGeom>
            <a:avLst/>
            <a:gdLst/>
            <a:ahLst/>
            <a:cxnLst/>
            <a:rect l="l" t="t" r="r" b="b"/>
            <a:pathLst>
              <a:path w="2897504" h="288289">
                <a:moveTo>
                  <a:pt x="2897124" y="0"/>
                </a:moveTo>
                <a:lnTo>
                  <a:pt x="0" y="0"/>
                </a:lnTo>
                <a:lnTo>
                  <a:pt x="0" y="288035"/>
                </a:lnTo>
                <a:lnTo>
                  <a:pt x="2897124" y="288035"/>
                </a:lnTo>
                <a:lnTo>
                  <a:pt x="2897124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455419" y="4949952"/>
            <a:ext cx="4582795" cy="288290"/>
          </a:xfrm>
          <a:custGeom>
            <a:avLst/>
            <a:gdLst/>
            <a:ahLst/>
            <a:cxnLst/>
            <a:rect l="l" t="t" r="r" b="b"/>
            <a:pathLst>
              <a:path w="4582795" h="288289">
                <a:moveTo>
                  <a:pt x="4582668" y="0"/>
                </a:moveTo>
                <a:lnTo>
                  <a:pt x="0" y="0"/>
                </a:lnTo>
                <a:lnTo>
                  <a:pt x="0" y="288036"/>
                </a:lnTo>
                <a:lnTo>
                  <a:pt x="4582668" y="288036"/>
                </a:lnTo>
                <a:lnTo>
                  <a:pt x="4582668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455419" y="4140708"/>
            <a:ext cx="5434965" cy="287020"/>
          </a:xfrm>
          <a:custGeom>
            <a:avLst/>
            <a:gdLst/>
            <a:ahLst/>
            <a:cxnLst/>
            <a:rect l="l" t="t" r="r" b="b"/>
            <a:pathLst>
              <a:path w="5434965" h="287020">
                <a:moveTo>
                  <a:pt x="5434583" y="0"/>
                </a:moveTo>
                <a:lnTo>
                  <a:pt x="0" y="0"/>
                </a:lnTo>
                <a:lnTo>
                  <a:pt x="0" y="286512"/>
                </a:lnTo>
                <a:lnTo>
                  <a:pt x="5434583" y="286512"/>
                </a:lnTo>
                <a:lnTo>
                  <a:pt x="5434583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455419" y="3329940"/>
            <a:ext cx="6772909" cy="288290"/>
          </a:xfrm>
          <a:custGeom>
            <a:avLst/>
            <a:gdLst/>
            <a:ahLst/>
            <a:cxnLst/>
            <a:rect l="l" t="t" r="r" b="b"/>
            <a:pathLst>
              <a:path w="6772909" h="288289">
                <a:moveTo>
                  <a:pt x="6772656" y="0"/>
                </a:moveTo>
                <a:lnTo>
                  <a:pt x="0" y="0"/>
                </a:lnTo>
                <a:lnTo>
                  <a:pt x="0" y="288036"/>
                </a:lnTo>
                <a:lnTo>
                  <a:pt x="6772656" y="288036"/>
                </a:lnTo>
                <a:lnTo>
                  <a:pt x="6772656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455419" y="2519172"/>
            <a:ext cx="9222105" cy="288290"/>
          </a:xfrm>
          <a:custGeom>
            <a:avLst/>
            <a:gdLst/>
            <a:ahLst/>
            <a:cxnLst/>
            <a:rect l="l" t="t" r="r" b="b"/>
            <a:pathLst>
              <a:path w="9222105" h="288289">
                <a:moveTo>
                  <a:pt x="9221724" y="0"/>
                </a:moveTo>
                <a:lnTo>
                  <a:pt x="0" y="0"/>
                </a:lnTo>
                <a:lnTo>
                  <a:pt x="0" y="288036"/>
                </a:lnTo>
                <a:lnTo>
                  <a:pt x="9221724" y="288036"/>
                </a:lnTo>
                <a:lnTo>
                  <a:pt x="9221724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455419" y="2258567"/>
            <a:ext cx="0" cy="4051300"/>
          </a:xfrm>
          <a:custGeom>
            <a:avLst/>
            <a:gdLst/>
            <a:ahLst/>
            <a:cxnLst/>
            <a:rect l="l" t="t" r="r" b="b"/>
            <a:pathLst>
              <a:path h="4051300">
                <a:moveTo>
                  <a:pt x="0" y="4050792"/>
                </a:moveTo>
                <a:lnTo>
                  <a:pt x="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1349755" y="6387490"/>
            <a:ext cx="2127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0%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966720" y="6387490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1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622419" y="6387490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2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6277736" y="6387490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3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7933435" y="6387490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4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9588754" y="6387490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5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1244453" y="6387490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6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772769" y="5783986"/>
            <a:ext cx="5556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Barnsley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670051" y="4973573"/>
            <a:ext cx="65595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D</a:t>
            </a:r>
            <a:r>
              <a:rPr sz="1200" spc="-10" dirty="0">
                <a:solidFill>
                  <a:srgbClr val="585858"/>
                </a:solidFill>
                <a:latin typeface="Calibri"/>
                <a:cs typeface="Calibri"/>
              </a:rPr>
              <a:t>o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n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c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ast</a:t>
            </a:r>
            <a:r>
              <a:rPr sz="1200" spc="-10" dirty="0">
                <a:solidFill>
                  <a:srgbClr val="585858"/>
                </a:solidFill>
                <a:latin typeface="Calibri"/>
                <a:cs typeface="Calibri"/>
              </a:rPr>
              <a:t>e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r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603300" y="4163059"/>
            <a:ext cx="72326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Rotherham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756615" y="3352241"/>
            <a:ext cx="57023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Sheffield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940409" y="2541854"/>
            <a:ext cx="38671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O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t</a:t>
            </a:r>
            <a:r>
              <a:rPr sz="1200" spc="-10" dirty="0">
                <a:solidFill>
                  <a:srgbClr val="585858"/>
                </a:solidFill>
                <a:latin typeface="Calibri"/>
                <a:cs typeface="Calibri"/>
              </a:rPr>
              <a:t>h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er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074419"/>
            <a:ext cx="12192000" cy="5783580"/>
          </a:xfrm>
          <a:custGeom>
            <a:avLst/>
            <a:gdLst/>
            <a:ahLst/>
            <a:cxnLst/>
            <a:rect l="l" t="t" r="r" b="b"/>
            <a:pathLst>
              <a:path w="12192000" h="5783580">
                <a:moveTo>
                  <a:pt x="0" y="5783579"/>
                </a:moveTo>
                <a:lnTo>
                  <a:pt x="12192000" y="5783579"/>
                </a:lnTo>
                <a:lnTo>
                  <a:pt x="12192000" y="0"/>
                </a:lnTo>
                <a:lnTo>
                  <a:pt x="0" y="0"/>
                </a:lnTo>
                <a:lnTo>
                  <a:pt x="0" y="5783579"/>
                </a:lnTo>
                <a:close/>
              </a:path>
            </a:pathLst>
          </a:custGeom>
          <a:solidFill>
            <a:srgbClr val="DF4D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33400" y="2148839"/>
            <a:ext cx="11125200" cy="4526280"/>
          </a:xfrm>
          <a:custGeom>
            <a:avLst/>
            <a:gdLst/>
            <a:ahLst/>
            <a:cxnLst/>
            <a:rect l="l" t="t" r="r" b="b"/>
            <a:pathLst>
              <a:path w="11125200" h="4526280">
                <a:moveTo>
                  <a:pt x="0" y="4526280"/>
                </a:moveTo>
                <a:lnTo>
                  <a:pt x="11125200" y="4526280"/>
                </a:lnTo>
                <a:lnTo>
                  <a:pt x="11125200" y="0"/>
                </a:lnTo>
                <a:lnTo>
                  <a:pt x="0" y="0"/>
                </a:lnTo>
                <a:lnTo>
                  <a:pt x="0" y="452628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3212401" y="2284285"/>
          <a:ext cx="8121003" cy="36835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89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14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73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86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64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986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8671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1556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223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579754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65151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7683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81279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541654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27051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50228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10514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26924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193040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348615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111125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  <a:gridCol w="702309">
                  <a:extLst>
                    <a:ext uri="{9D8B030D-6E8A-4147-A177-3AD203B41FA5}">
                      <a16:colId xmlns:a16="http://schemas.microsoft.com/office/drawing/2014/main" val="20026"/>
                    </a:ext>
                  </a:extLst>
                </a:gridCol>
              </a:tblGrid>
              <a:tr h="158496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311"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solidFill>
                      <a:srgbClr val="EC7C3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A4A4A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1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5B9BD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5468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0311">
                <a:tc gridSpan="27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5B9BD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5468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0312">
                <a:tc gridSpan="1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solidFill>
                      <a:srgbClr val="4471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8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5B9BD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6991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0312">
                <a:tc gridSpan="1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solidFill>
                      <a:srgbClr val="EC7C3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1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A4A4A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5468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0312"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solidFill>
                      <a:srgbClr val="4471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EC7C3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A4A4A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5B9BD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5468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solidFill>
                      <a:srgbClr val="4471C4"/>
                    </a:solidFill>
                  </a:tcPr>
                </a:tc>
                <a:tc gridSpan="10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EC7C3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A4A4A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8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5B9BD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6991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0312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solidFill>
                      <a:srgbClr val="4471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EC7C3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9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A4A4A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10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5B9B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6972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3112135" y="6050991"/>
            <a:ext cx="21336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5" dirty="0">
                <a:solidFill>
                  <a:srgbClr val="585858"/>
                </a:solidFill>
                <a:latin typeface="Calibri"/>
                <a:cs typeface="Calibri"/>
              </a:rPr>
              <a:t>0%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886961" y="6050991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1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700142" y="6050991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2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513323" y="6050991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3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326504" y="6050991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4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139685" y="6050991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5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952993" y="6050991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6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766175" y="6050991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7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579356" y="6050991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8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0392536" y="6050991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9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1167109" y="6050991"/>
            <a:ext cx="36576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1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0%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03300" y="2430602"/>
            <a:ext cx="2488565" cy="33674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7620" algn="r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O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t</a:t>
            </a:r>
            <a:r>
              <a:rPr sz="1200" spc="-10" dirty="0">
                <a:solidFill>
                  <a:srgbClr val="585858"/>
                </a:solidFill>
                <a:latin typeface="Calibri"/>
                <a:cs typeface="Calibri"/>
              </a:rPr>
              <a:t>h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er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000">
              <a:latin typeface="Calibri"/>
              <a:cs typeface="Calibri"/>
            </a:endParaRPr>
          </a:p>
          <a:p>
            <a:pPr marR="5080" algn="r">
              <a:lnSpc>
                <a:spcPct val="100000"/>
              </a:lnSpc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Company 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Limited 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by</a:t>
            </a:r>
            <a:r>
              <a:rPr sz="1200" spc="-65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Share</a:t>
            </a:r>
            <a:endParaRPr sz="1200">
              <a:latin typeface="Calibri"/>
              <a:cs typeface="Calibri"/>
            </a:endParaRPr>
          </a:p>
          <a:p>
            <a:pPr marL="629920" marR="7620" indent="1294130" algn="r">
              <a:lnSpc>
                <a:spcPct val="287800"/>
              </a:lnSpc>
              <a:spcBef>
                <a:spcPts val="5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a</a:t>
            </a:r>
            <a:r>
              <a:rPr sz="1200" spc="-95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mutual 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Community Interest</a:t>
            </a:r>
            <a:r>
              <a:rPr sz="1200" spc="-35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company</a:t>
            </a:r>
            <a:endParaRPr sz="1200">
              <a:latin typeface="Calibri"/>
              <a:cs typeface="Calibri"/>
            </a:endParaRPr>
          </a:p>
          <a:p>
            <a:pPr marL="567690" marR="7620" indent="-555625" algn="r">
              <a:lnSpc>
                <a:spcPct val="287800"/>
              </a:lnSpc>
            </a:pP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Group or</a:t>
            </a:r>
            <a:r>
              <a:rPr sz="1200" spc="15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unincorporated</a:t>
            </a:r>
            <a:r>
              <a:rPr sz="1200" spc="10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organisations 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Company limited</a:t>
            </a:r>
            <a:r>
              <a:rPr sz="1200" spc="-40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by</a:t>
            </a:r>
            <a:r>
              <a:rPr sz="1200" spc="-25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guarantee  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Charitable</a:t>
            </a:r>
            <a:r>
              <a:rPr sz="1200" spc="-30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Organisations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7" name="object 1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960876" y="6426708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20" h="83820">
                <a:moveTo>
                  <a:pt x="0" y="83819"/>
                </a:moveTo>
                <a:lnTo>
                  <a:pt x="83820" y="83819"/>
                </a:lnTo>
                <a:lnTo>
                  <a:pt x="83820" y="0"/>
                </a:lnTo>
                <a:lnTo>
                  <a:pt x="0" y="0"/>
                </a:lnTo>
                <a:lnTo>
                  <a:pt x="0" y="83819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4070350" y="6348171"/>
            <a:ext cx="5505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1</a:t>
            </a:r>
            <a:r>
              <a:rPr sz="1200" spc="-65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month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9" name="object 1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782311" y="6426708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20" h="83820">
                <a:moveTo>
                  <a:pt x="0" y="83819"/>
                </a:moveTo>
                <a:lnTo>
                  <a:pt x="83820" y="83819"/>
                </a:lnTo>
                <a:lnTo>
                  <a:pt x="83820" y="0"/>
                </a:lnTo>
                <a:lnTo>
                  <a:pt x="0" y="0"/>
                </a:lnTo>
                <a:lnTo>
                  <a:pt x="0" y="83819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4891532" y="6348171"/>
            <a:ext cx="6108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3</a:t>
            </a:r>
            <a:r>
              <a:rPr sz="1200" spc="-60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months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1" name="object 2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663184" y="6426708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20" h="83820">
                <a:moveTo>
                  <a:pt x="0" y="83819"/>
                </a:moveTo>
                <a:lnTo>
                  <a:pt x="83820" y="83819"/>
                </a:lnTo>
                <a:lnTo>
                  <a:pt x="83820" y="0"/>
                </a:lnTo>
                <a:lnTo>
                  <a:pt x="0" y="0"/>
                </a:lnTo>
                <a:lnTo>
                  <a:pt x="0" y="83819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5772403" y="6348171"/>
            <a:ext cx="57531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6m</a:t>
            </a:r>
            <a:r>
              <a:rPr sz="1200" spc="-10" dirty="0">
                <a:solidFill>
                  <a:srgbClr val="585858"/>
                </a:solidFill>
                <a:latin typeface="Calibri"/>
                <a:cs typeface="Calibri"/>
              </a:rPr>
              <a:t>o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n</a:t>
            </a:r>
            <a:r>
              <a:rPr sz="1200" spc="-10" dirty="0">
                <a:solidFill>
                  <a:srgbClr val="585858"/>
                </a:solidFill>
                <a:latin typeface="Calibri"/>
                <a:cs typeface="Calibri"/>
              </a:rPr>
              <a:t>t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hs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3" name="object 2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509004" y="6426708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20" h="83820">
                <a:moveTo>
                  <a:pt x="0" y="83819"/>
                </a:moveTo>
                <a:lnTo>
                  <a:pt x="83820" y="83819"/>
                </a:lnTo>
                <a:lnTo>
                  <a:pt x="83820" y="0"/>
                </a:lnTo>
                <a:lnTo>
                  <a:pt x="0" y="0"/>
                </a:lnTo>
                <a:lnTo>
                  <a:pt x="0" y="83819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6618478" y="6348171"/>
            <a:ext cx="6870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12</a:t>
            </a:r>
            <a:r>
              <a:rPr sz="1200" spc="-70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months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5" name="object 2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467600" y="6426708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20" h="83820">
                <a:moveTo>
                  <a:pt x="0" y="83819"/>
                </a:moveTo>
                <a:lnTo>
                  <a:pt x="83820" y="83819"/>
                </a:lnTo>
                <a:lnTo>
                  <a:pt x="83820" y="0"/>
                </a:lnTo>
                <a:lnTo>
                  <a:pt x="0" y="0"/>
                </a:lnTo>
                <a:lnTo>
                  <a:pt x="0" y="83819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7576566" y="6348171"/>
            <a:ext cx="7239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indefinitely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7" name="object 27"/>
          <p:cNvSpPr txBox="1">
            <a:spLocks noGrp="1"/>
          </p:cNvSpPr>
          <p:nvPr>
            <p:ph type="title"/>
          </p:nvPr>
        </p:nvSpPr>
        <p:spPr>
          <a:xfrm>
            <a:off x="916939" y="1327531"/>
            <a:ext cx="876427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spc="-185" dirty="0">
                <a:latin typeface="Cambria"/>
                <a:cs typeface="Cambria"/>
              </a:rPr>
              <a:t>Financial </a:t>
            </a:r>
            <a:r>
              <a:rPr sz="4400" b="1" spc="-125" dirty="0">
                <a:latin typeface="Cambria"/>
                <a:cs typeface="Cambria"/>
              </a:rPr>
              <a:t>sustainability </a:t>
            </a:r>
            <a:r>
              <a:rPr sz="4400" b="1" spc="-155" dirty="0">
                <a:latin typeface="Cambria"/>
                <a:cs typeface="Cambria"/>
              </a:rPr>
              <a:t>by</a:t>
            </a:r>
            <a:r>
              <a:rPr sz="4400" b="1" spc="200" dirty="0">
                <a:latin typeface="Cambria"/>
                <a:cs typeface="Cambria"/>
              </a:rPr>
              <a:t> </a:t>
            </a:r>
            <a:r>
              <a:rPr sz="4400" b="1" spc="-65" dirty="0">
                <a:latin typeface="Cambria"/>
                <a:cs typeface="Cambria"/>
              </a:rPr>
              <a:t>structure</a:t>
            </a:r>
            <a:endParaRPr sz="4400" dirty="0">
              <a:latin typeface="Cambria"/>
              <a:cs typeface="Cambria"/>
            </a:endParaRPr>
          </a:p>
        </p:txBody>
      </p:sp>
      <p:sp>
        <p:nvSpPr>
          <p:cNvPr id="28" name="object 2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1074420"/>
          </a:xfrm>
          <a:custGeom>
            <a:avLst/>
            <a:gdLst/>
            <a:ahLst/>
            <a:cxnLst/>
            <a:rect l="l" t="t" r="r" b="b"/>
            <a:pathLst>
              <a:path w="12192000" h="1074420">
                <a:moveTo>
                  <a:pt x="0" y="1074420"/>
                </a:moveTo>
                <a:lnTo>
                  <a:pt x="12192000" y="1074420"/>
                </a:lnTo>
                <a:lnTo>
                  <a:pt x="12192000" y="0"/>
                </a:lnTo>
                <a:lnTo>
                  <a:pt x="0" y="0"/>
                </a:lnTo>
                <a:lnTo>
                  <a:pt x="0" y="10744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059923" y="182879"/>
            <a:ext cx="1836420" cy="7391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074419"/>
            <a:ext cx="12192000" cy="5783580"/>
          </a:xfrm>
          <a:custGeom>
            <a:avLst/>
            <a:gdLst/>
            <a:ahLst/>
            <a:cxnLst/>
            <a:rect l="l" t="t" r="r" b="b"/>
            <a:pathLst>
              <a:path w="12192000" h="5783580">
                <a:moveTo>
                  <a:pt x="0" y="5783579"/>
                </a:moveTo>
                <a:lnTo>
                  <a:pt x="12192000" y="5783579"/>
                </a:lnTo>
                <a:lnTo>
                  <a:pt x="12192000" y="0"/>
                </a:lnTo>
                <a:lnTo>
                  <a:pt x="0" y="0"/>
                </a:lnTo>
                <a:lnTo>
                  <a:pt x="0" y="5783579"/>
                </a:lnTo>
                <a:close/>
              </a:path>
            </a:pathLst>
          </a:custGeom>
          <a:solidFill>
            <a:srgbClr val="00A4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16939" y="1327531"/>
            <a:ext cx="645858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spc="-140" dirty="0">
                <a:latin typeface="Cambria"/>
                <a:cs typeface="Cambria"/>
              </a:rPr>
              <a:t>Further </a:t>
            </a:r>
            <a:r>
              <a:rPr sz="4400" b="1" spc="-120" dirty="0">
                <a:latin typeface="Cambria"/>
                <a:cs typeface="Cambria"/>
              </a:rPr>
              <a:t>reports </a:t>
            </a:r>
            <a:r>
              <a:rPr sz="4400" b="1" spc="-235" dirty="0">
                <a:latin typeface="Cambria"/>
                <a:cs typeface="Cambria"/>
              </a:rPr>
              <a:t>will</a:t>
            </a:r>
            <a:r>
              <a:rPr sz="4400" b="1" spc="170" dirty="0">
                <a:latin typeface="Cambria"/>
                <a:cs typeface="Cambria"/>
              </a:rPr>
              <a:t> </a:t>
            </a:r>
            <a:r>
              <a:rPr sz="4400" b="1" spc="-105" dirty="0">
                <a:latin typeface="Cambria"/>
                <a:cs typeface="Cambria"/>
              </a:rPr>
              <a:t>follow</a:t>
            </a:r>
            <a:endParaRPr sz="4400">
              <a:latin typeface="Cambria"/>
              <a:cs typeface="Cambr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16939" y="2526918"/>
            <a:ext cx="6200140" cy="2883535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12700" marR="5080">
              <a:lnSpc>
                <a:spcPct val="90000"/>
              </a:lnSpc>
              <a:spcBef>
                <a:spcPts val="430"/>
              </a:spcBef>
            </a:pPr>
            <a:r>
              <a:rPr sz="2800" spc="-45" dirty="0">
                <a:solidFill>
                  <a:srgbClr val="FFFFFF"/>
                </a:solidFill>
                <a:latin typeface="Calibri"/>
                <a:cs typeface="Calibri"/>
              </a:rPr>
              <a:t>These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findings </a:t>
            </a:r>
            <a:r>
              <a:rPr sz="2800" spc="-75" dirty="0">
                <a:solidFill>
                  <a:srgbClr val="FFFFFF"/>
                </a:solidFill>
                <a:latin typeface="Calibri"/>
                <a:cs typeface="Calibri"/>
              </a:rPr>
              <a:t>are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taken </a:t>
            </a:r>
            <a:r>
              <a:rPr sz="2800" spc="-50" dirty="0">
                <a:solidFill>
                  <a:srgbClr val="FFFFFF"/>
                </a:solidFill>
                <a:latin typeface="Calibri"/>
                <a:cs typeface="Calibri"/>
              </a:rPr>
              <a:t>from </a:t>
            </a:r>
            <a:r>
              <a:rPr sz="2800" spc="-35" dirty="0">
                <a:solidFill>
                  <a:srgbClr val="FFFFFF"/>
                </a:solidFill>
                <a:latin typeface="Calibri"/>
                <a:cs typeface="Calibri"/>
              </a:rPr>
              <a:t>an </a:t>
            </a:r>
            <a:r>
              <a:rPr sz="2800" spc="-30" dirty="0">
                <a:solidFill>
                  <a:srgbClr val="FFFFFF"/>
                </a:solidFill>
                <a:latin typeface="Calibri"/>
                <a:cs typeface="Calibri"/>
              </a:rPr>
              <a:t>initial  </a:t>
            </a:r>
            <a:r>
              <a:rPr sz="2800" spc="-20" dirty="0">
                <a:solidFill>
                  <a:srgbClr val="FFFFFF"/>
                </a:solidFill>
                <a:latin typeface="Calibri"/>
                <a:cs typeface="Calibri"/>
              </a:rPr>
              <a:t>analysis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2800" spc="10" dirty="0">
                <a:solidFill>
                  <a:srgbClr val="FFFFFF"/>
                </a:solidFill>
                <a:latin typeface="Calibri"/>
                <a:cs typeface="Calibri"/>
              </a:rPr>
              <a:t>cross </a:t>
            </a:r>
            <a:r>
              <a:rPr sz="2800" spc="-25" dirty="0">
                <a:solidFill>
                  <a:srgbClr val="FFFFFF"/>
                </a:solidFill>
                <a:latin typeface="Calibri"/>
                <a:cs typeface="Calibri"/>
              </a:rPr>
              <a:t>tabulated </a:t>
            </a:r>
            <a:r>
              <a:rPr sz="2800" spc="-20" dirty="0">
                <a:solidFill>
                  <a:srgbClr val="FFFFFF"/>
                </a:solidFill>
                <a:latin typeface="Calibri"/>
                <a:cs typeface="Calibri"/>
              </a:rPr>
              <a:t>data </a:t>
            </a:r>
            <a:r>
              <a:rPr sz="2800" spc="-50" dirty="0">
                <a:solidFill>
                  <a:srgbClr val="FFFFFF"/>
                </a:solidFill>
                <a:latin typeface="Calibri"/>
                <a:cs typeface="Calibri"/>
              </a:rPr>
              <a:t>carried </a:t>
            </a:r>
            <a:r>
              <a:rPr sz="2800" spc="5" dirty="0">
                <a:solidFill>
                  <a:srgbClr val="FFFFFF"/>
                </a:solidFill>
                <a:latin typeface="Calibri"/>
                <a:cs typeface="Calibri"/>
              </a:rPr>
              <a:t>out  </a:t>
            </a:r>
            <a:r>
              <a:rPr sz="2800" spc="-45" dirty="0">
                <a:solidFill>
                  <a:srgbClr val="FFFFFF"/>
                </a:solidFill>
                <a:latin typeface="Calibri"/>
                <a:cs typeface="Calibri"/>
              </a:rPr>
              <a:t>by </a:t>
            </a:r>
            <a:r>
              <a:rPr sz="2800" spc="-35" dirty="0">
                <a:solidFill>
                  <a:srgbClr val="FFFFFF"/>
                </a:solidFill>
                <a:latin typeface="Calibri"/>
                <a:cs typeface="Calibri"/>
              </a:rPr>
              <a:t>Dr. </a:t>
            </a:r>
            <a:r>
              <a:rPr sz="2800" spc="-105" dirty="0">
                <a:solidFill>
                  <a:srgbClr val="FFFFFF"/>
                </a:solidFill>
                <a:latin typeface="Calibri"/>
                <a:cs typeface="Calibri"/>
              </a:rPr>
              <a:t>Jon </a:t>
            </a:r>
            <a:r>
              <a:rPr sz="2800" spc="-35" dirty="0">
                <a:solidFill>
                  <a:srgbClr val="FFFFFF"/>
                </a:solidFill>
                <a:latin typeface="Calibri"/>
                <a:cs typeface="Calibri"/>
              </a:rPr>
              <a:t>Burchell and </a:t>
            </a:r>
            <a:r>
              <a:rPr sz="2800" spc="-45" dirty="0">
                <a:solidFill>
                  <a:srgbClr val="FFFFFF"/>
                </a:solidFill>
                <a:latin typeface="Calibri"/>
                <a:cs typeface="Calibri"/>
              </a:rPr>
              <a:t>Vaibhavi </a:t>
            </a:r>
            <a:r>
              <a:rPr sz="2800" spc="-30" dirty="0">
                <a:solidFill>
                  <a:srgbClr val="FFFFFF"/>
                </a:solidFill>
                <a:latin typeface="Calibri"/>
                <a:cs typeface="Calibri"/>
              </a:rPr>
              <a:t>Deshpandi,  University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2800" spc="1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FFFFFF"/>
                </a:solidFill>
                <a:latin typeface="Calibri"/>
                <a:cs typeface="Calibri"/>
              </a:rPr>
              <a:t>Sheffield.</a:t>
            </a:r>
            <a:endParaRPr sz="2800">
              <a:latin typeface="Calibri"/>
              <a:cs typeface="Calibri"/>
            </a:endParaRPr>
          </a:p>
          <a:p>
            <a:pPr marL="12700" marR="38100" algn="just">
              <a:lnSpc>
                <a:spcPct val="90000"/>
              </a:lnSpc>
              <a:spcBef>
                <a:spcPts val="994"/>
              </a:spcBef>
            </a:pPr>
            <a:r>
              <a:rPr sz="2800" spc="-45" dirty="0">
                <a:solidFill>
                  <a:srgbClr val="FFFFFF"/>
                </a:solidFill>
                <a:latin typeface="Calibri"/>
                <a:cs typeface="Calibri"/>
              </a:rPr>
              <a:t>Further </a:t>
            </a:r>
            <a:r>
              <a:rPr sz="2800" spc="-20" dirty="0">
                <a:solidFill>
                  <a:srgbClr val="FFFFFF"/>
                </a:solidFill>
                <a:latin typeface="Calibri"/>
                <a:cs typeface="Calibri"/>
              </a:rPr>
              <a:t>analysis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2800" spc="-30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2800" spc="-20" dirty="0">
                <a:solidFill>
                  <a:srgbClr val="FFFFFF"/>
                </a:solidFill>
                <a:latin typeface="Calibri"/>
                <a:cs typeface="Calibri"/>
              </a:rPr>
              <a:t>data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is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still </a:t>
            </a:r>
            <a:r>
              <a:rPr sz="2800" spc="10" dirty="0">
                <a:solidFill>
                  <a:srgbClr val="FFFFFF"/>
                </a:solidFill>
                <a:latin typeface="Calibri"/>
                <a:cs typeface="Calibri"/>
              </a:rPr>
              <a:t>ongoing,  </a:t>
            </a:r>
            <a:r>
              <a:rPr sz="2800" spc="-35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2800" spc="-75" dirty="0">
                <a:solidFill>
                  <a:srgbClr val="FFFFFF"/>
                </a:solidFill>
                <a:latin typeface="Calibri"/>
                <a:cs typeface="Calibri"/>
              </a:rPr>
              <a:t>we </a:t>
            </a:r>
            <a:r>
              <a:rPr sz="2800" spc="-25" dirty="0">
                <a:solidFill>
                  <a:srgbClr val="FFFFFF"/>
                </a:solidFill>
                <a:latin typeface="Calibri"/>
                <a:cs typeface="Calibri"/>
              </a:rPr>
              <a:t>intend </a:t>
            </a:r>
            <a:r>
              <a:rPr sz="2800" spc="15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2800" spc="-55" dirty="0">
                <a:solidFill>
                  <a:srgbClr val="FFFFFF"/>
                </a:solidFill>
                <a:latin typeface="Calibri"/>
                <a:cs typeface="Calibri"/>
              </a:rPr>
              <a:t>release </a:t>
            </a:r>
            <a:r>
              <a:rPr sz="2800" spc="-45" dirty="0">
                <a:solidFill>
                  <a:srgbClr val="FFFFFF"/>
                </a:solidFill>
                <a:latin typeface="Calibri"/>
                <a:cs typeface="Calibri"/>
              </a:rPr>
              <a:t>further </a:t>
            </a:r>
            <a:r>
              <a:rPr sz="2800" spc="-30" dirty="0">
                <a:solidFill>
                  <a:srgbClr val="FFFFFF"/>
                </a:solidFill>
                <a:latin typeface="Calibri"/>
                <a:cs typeface="Calibri"/>
              </a:rPr>
              <a:t>reports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as  </a:t>
            </a:r>
            <a:r>
              <a:rPr sz="2800" spc="-35" dirty="0">
                <a:solidFill>
                  <a:srgbClr val="FFFFFF"/>
                </a:solidFill>
                <a:latin typeface="Calibri"/>
                <a:cs typeface="Calibri"/>
              </a:rPr>
              <a:t>they </a:t>
            </a:r>
            <a:r>
              <a:rPr sz="2800" spc="-40" dirty="0">
                <a:solidFill>
                  <a:srgbClr val="FFFFFF"/>
                </a:solidFill>
                <a:latin typeface="Calibri"/>
                <a:cs typeface="Calibri"/>
              </a:rPr>
              <a:t>become</a:t>
            </a:r>
            <a:r>
              <a:rPr sz="2800" spc="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50" dirty="0">
                <a:solidFill>
                  <a:srgbClr val="FFFFFF"/>
                </a:solidFill>
                <a:latin typeface="Calibri"/>
                <a:cs typeface="Calibri"/>
              </a:rPr>
              <a:t>available.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5" name="object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1074420"/>
          </a:xfrm>
          <a:custGeom>
            <a:avLst/>
            <a:gdLst/>
            <a:ahLst/>
            <a:cxnLst/>
            <a:rect l="l" t="t" r="r" b="b"/>
            <a:pathLst>
              <a:path w="12192000" h="1074420">
                <a:moveTo>
                  <a:pt x="0" y="1074420"/>
                </a:moveTo>
                <a:lnTo>
                  <a:pt x="12192000" y="1074420"/>
                </a:lnTo>
                <a:lnTo>
                  <a:pt x="12192000" y="0"/>
                </a:lnTo>
                <a:lnTo>
                  <a:pt x="0" y="0"/>
                </a:lnTo>
                <a:lnTo>
                  <a:pt x="0" y="10744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059923" y="182879"/>
            <a:ext cx="1836420" cy="7391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720583" y="2677667"/>
            <a:ext cx="4175760" cy="168706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074419"/>
            <a:ext cx="12192000" cy="5783580"/>
          </a:xfrm>
          <a:custGeom>
            <a:avLst/>
            <a:gdLst/>
            <a:ahLst/>
            <a:cxnLst/>
            <a:rect l="l" t="t" r="r" b="b"/>
            <a:pathLst>
              <a:path w="12192000" h="5783580">
                <a:moveTo>
                  <a:pt x="0" y="5783579"/>
                </a:moveTo>
                <a:lnTo>
                  <a:pt x="12192000" y="5783579"/>
                </a:lnTo>
                <a:lnTo>
                  <a:pt x="12192000" y="0"/>
                </a:lnTo>
                <a:lnTo>
                  <a:pt x="0" y="0"/>
                </a:lnTo>
                <a:lnTo>
                  <a:pt x="0" y="5783579"/>
                </a:lnTo>
                <a:close/>
              </a:path>
            </a:pathLst>
          </a:custGeom>
          <a:solidFill>
            <a:srgbClr val="00A4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33400" y="2148839"/>
            <a:ext cx="11125200" cy="4526280"/>
          </a:xfrm>
          <a:custGeom>
            <a:avLst/>
            <a:gdLst/>
            <a:ahLst/>
            <a:cxnLst/>
            <a:rect l="l" t="t" r="r" b="b"/>
            <a:pathLst>
              <a:path w="11125200" h="4526280">
                <a:moveTo>
                  <a:pt x="0" y="4526280"/>
                </a:moveTo>
                <a:lnTo>
                  <a:pt x="11125200" y="4526280"/>
                </a:lnTo>
                <a:lnTo>
                  <a:pt x="11125200" y="0"/>
                </a:lnTo>
                <a:lnTo>
                  <a:pt x="0" y="0"/>
                </a:lnTo>
                <a:lnTo>
                  <a:pt x="0" y="452628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420177" y="2284285"/>
          <a:ext cx="9931391" cy="36835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4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91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8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46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3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46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02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4160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3083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6167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8384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0929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5245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4132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11049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807084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76834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614679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78459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992504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46355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530859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184403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5363">
                <a:tc gridSpan="7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EC7C3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8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A4A4A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8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5B9BD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8808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5363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EC7C3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1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5B9BD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8808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5364"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solidFill>
                      <a:srgbClr val="EC7C3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10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A4A4A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9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8807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5363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solidFill>
                      <a:srgbClr val="4471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8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EC7C3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A4A4A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5B9B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7284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68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solidFill>
                      <a:srgbClr val="4471C4"/>
                    </a:solidFill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EC7C3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1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A4A4A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5B9B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7283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5363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solidFill>
                      <a:srgbClr val="4471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EC7C3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A4A4A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5B9BD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4404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1320164" y="6050991"/>
            <a:ext cx="2127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0%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273935" y="6050991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1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266313" y="6050991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2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258817" y="6050991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3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251196" y="6050991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4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243573" y="6050991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5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236079" y="6050991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6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228456" y="6050991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7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220961" y="6050991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8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0213340" y="6050991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9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1167109" y="6050991"/>
            <a:ext cx="36576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1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0%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03300" y="2474416"/>
            <a:ext cx="694055" cy="32797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&gt;</a:t>
            </a:r>
            <a:r>
              <a:rPr sz="1200" spc="-10" dirty="0">
                <a:solidFill>
                  <a:srgbClr val="585858"/>
                </a:solidFill>
                <a:latin typeface="Calibri"/>
                <a:cs typeface="Calibri"/>
              </a:rPr>
              <a:t>5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M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550">
              <a:latin typeface="Calibri"/>
              <a:cs typeface="Calibri"/>
            </a:endParaRPr>
          </a:p>
          <a:p>
            <a:pPr marR="5715" algn="r">
              <a:lnSpc>
                <a:spcPct val="100000"/>
              </a:lnSpc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1M-</a:t>
            </a:r>
            <a:r>
              <a:rPr sz="1200" spc="-10" dirty="0">
                <a:solidFill>
                  <a:srgbClr val="585858"/>
                </a:solidFill>
                <a:latin typeface="Calibri"/>
                <a:cs typeface="Calibri"/>
              </a:rPr>
              <a:t>5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M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550">
              <a:latin typeface="Calibri"/>
              <a:cs typeface="Calibri"/>
            </a:endParaRPr>
          </a:p>
          <a:p>
            <a:pPr marR="5715" algn="r">
              <a:lnSpc>
                <a:spcPct val="100000"/>
              </a:lnSpc>
            </a:pP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500K-</a:t>
            </a:r>
            <a:r>
              <a:rPr sz="1200" spc="-85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1M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550">
              <a:latin typeface="Calibri"/>
              <a:cs typeface="Calibri"/>
            </a:endParaRPr>
          </a:p>
          <a:p>
            <a:pPr marR="5080" algn="r">
              <a:lnSpc>
                <a:spcPct val="100000"/>
              </a:lnSpc>
              <a:spcBef>
                <a:spcPts val="5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1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0K-</a:t>
            </a:r>
            <a:r>
              <a:rPr sz="1200" spc="-10" dirty="0">
                <a:solidFill>
                  <a:srgbClr val="585858"/>
                </a:solidFill>
                <a:latin typeface="Calibri"/>
                <a:cs typeface="Calibri"/>
              </a:rPr>
              <a:t>5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spc="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K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550">
              <a:latin typeface="Calibri"/>
              <a:cs typeface="Calibri"/>
            </a:endParaRPr>
          </a:p>
          <a:p>
            <a:pPr marR="5080" algn="r">
              <a:lnSpc>
                <a:spcPct val="100000"/>
              </a:lnSpc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1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K-1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0K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550">
              <a:latin typeface="Calibri"/>
              <a:cs typeface="Calibri"/>
            </a:endParaRPr>
          </a:p>
          <a:p>
            <a:pPr marR="5080" algn="r">
              <a:lnSpc>
                <a:spcPct val="100000"/>
              </a:lnSpc>
            </a:pP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&lt;</a:t>
            </a:r>
            <a:r>
              <a:rPr sz="1200" spc="-10" dirty="0">
                <a:solidFill>
                  <a:srgbClr val="585858"/>
                </a:solidFill>
                <a:latin typeface="Calibri"/>
                <a:cs typeface="Calibri"/>
              </a:rPr>
              <a:t>1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0K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7" name="object 1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960876" y="6426708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20" h="83820">
                <a:moveTo>
                  <a:pt x="0" y="83819"/>
                </a:moveTo>
                <a:lnTo>
                  <a:pt x="83820" y="83819"/>
                </a:lnTo>
                <a:lnTo>
                  <a:pt x="83820" y="0"/>
                </a:lnTo>
                <a:lnTo>
                  <a:pt x="0" y="0"/>
                </a:lnTo>
                <a:lnTo>
                  <a:pt x="0" y="83819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4070350" y="6348171"/>
            <a:ext cx="5505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1</a:t>
            </a:r>
            <a:r>
              <a:rPr sz="1200" spc="-65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month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9" name="object 1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782311" y="6426708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20" h="83820">
                <a:moveTo>
                  <a:pt x="0" y="83819"/>
                </a:moveTo>
                <a:lnTo>
                  <a:pt x="83820" y="83819"/>
                </a:lnTo>
                <a:lnTo>
                  <a:pt x="83820" y="0"/>
                </a:lnTo>
                <a:lnTo>
                  <a:pt x="0" y="0"/>
                </a:lnTo>
                <a:lnTo>
                  <a:pt x="0" y="83819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4891532" y="6348171"/>
            <a:ext cx="6108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3</a:t>
            </a:r>
            <a:r>
              <a:rPr sz="1200" spc="-60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months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1" name="object 2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663184" y="6426708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20" h="83820">
                <a:moveTo>
                  <a:pt x="0" y="83819"/>
                </a:moveTo>
                <a:lnTo>
                  <a:pt x="83820" y="83819"/>
                </a:lnTo>
                <a:lnTo>
                  <a:pt x="83820" y="0"/>
                </a:lnTo>
                <a:lnTo>
                  <a:pt x="0" y="0"/>
                </a:lnTo>
                <a:lnTo>
                  <a:pt x="0" y="83819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5772403" y="6348171"/>
            <a:ext cx="57531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6m</a:t>
            </a:r>
            <a:r>
              <a:rPr sz="1200" spc="-10" dirty="0">
                <a:solidFill>
                  <a:srgbClr val="585858"/>
                </a:solidFill>
                <a:latin typeface="Calibri"/>
                <a:cs typeface="Calibri"/>
              </a:rPr>
              <a:t>o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n</a:t>
            </a:r>
            <a:r>
              <a:rPr sz="1200" spc="-10" dirty="0">
                <a:solidFill>
                  <a:srgbClr val="585858"/>
                </a:solidFill>
                <a:latin typeface="Calibri"/>
                <a:cs typeface="Calibri"/>
              </a:rPr>
              <a:t>t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hs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3" name="object 2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509004" y="6426708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20" h="83820">
                <a:moveTo>
                  <a:pt x="0" y="83819"/>
                </a:moveTo>
                <a:lnTo>
                  <a:pt x="83820" y="83819"/>
                </a:lnTo>
                <a:lnTo>
                  <a:pt x="83820" y="0"/>
                </a:lnTo>
                <a:lnTo>
                  <a:pt x="0" y="0"/>
                </a:lnTo>
                <a:lnTo>
                  <a:pt x="0" y="83819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6618478" y="6348171"/>
            <a:ext cx="6870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12</a:t>
            </a:r>
            <a:r>
              <a:rPr sz="1200" spc="-70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months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5" name="object 2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467600" y="6426708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20" h="83820">
                <a:moveTo>
                  <a:pt x="0" y="83819"/>
                </a:moveTo>
                <a:lnTo>
                  <a:pt x="83820" y="83819"/>
                </a:lnTo>
                <a:lnTo>
                  <a:pt x="83820" y="0"/>
                </a:lnTo>
                <a:lnTo>
                  <a:pt x="0" y="0"/>
                </a:lnTo>
                <a:lnTo>
                  <a:pt x="0" y="83819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7576566" y="6348171"/>
            <a:ext cx="7239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indefinitely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7" name="object 27"/>
          <p:cNvSpPr txBox="1">
            <a:spLocks noGrp="1"/>
          </p:cNvSpPr>
          <p:nvPr>
            <p:ph type="title"/>
          </p:nvPr>
        </p:nvSpPr>
        <p:spPr>
          <a:xfrm>
            <a:off x="916939" y="1327531"/>
            <a:ext cx="818451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spc="-185" dirty="0">
                <a:latin typeface="Cambria"/>
                <a:cs typeface="Cambria"/>
              </a:rPr>
              <a:t>Financial </a:t>
            </a:r>
            <a:r>
              <a:rPr sz="4400" b="1" spc="-125" dirty="0">
                <a:latin typeface="Cambria"/>
                <a:cs typeface="Cambria"/>
              </a:rPr>
              <a:t>sustainability </a:t>
            </a:r>
            <a:r>
              <a:rPr sz="4400" b="1" spc="-155" dirty="0">
                <a:latin typeface="Cambria"/>
                <a:cs typeface="Cambria"/>
              </a:rPr>
              <a:t>by</a:t>
            </a:r>
            <a:r>
              <a:rPr sz="4400" b="1" spc="190" dirty="0">
                <a:latin typeface="Cambria"/>
                <a:cs typeface="Cambria"/>
              </a:rPr>
              <a:t> </a:t>
            </a:r>
            <a:r>
              <a:rPr sz="4400" b="1" spc="-175" dirty="0">
                <a:latin typeface="Cambria"/>
                <a:cs typeface="Cambria"/>
              </a:rPr>
              <a:t>income</a:t>
            </a:r>
            <a:endParaRPr sz="4400" dirty="0">
              <a:latin typeface="Cambria"/>
              <a:cs typeface="Cambria"/>
            </a:endParaRPr>
          </a:p>
        </p:txBody>
      </p:sp>
      <p:sp>
        <p:nvSpPr>
          <p:cNvPr id="28" name="object 2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1074420"/>
          </a:xfrm>
          <a:custGeom>
            <a:avLst/>
            <a:gdLst/>
            <a:ahLst/>
            <a:cxnLst/>
            <a:rect l="l" t="t" r="r" b="b"/>
            <a:pathLst>
              <a:path w="12192000" h="1074420">
                <a:moveTo>
                  <a:pt x="0" y="1074420"/>
                </a:moveTo>
                <a:lnTo>
                  <a:pt x="12192000" y="1074420"/>
                </a:lnTo>
                <a:lnTo>
                  <a:pt x="12192000" y="0"/>
                </a:lnTo>
                <a:lnTo>
                  <a:pt x="0" y="0"/>
                </a:lnTo>
                <a:lnTo>
                  <a:pt x="0" y="10744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059923" y="182879"/>
            <a:ext cx="1836420" cy="7391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074419"/>
            <a:ext cx="12192000" cy="5783580"/>
          </a:xfrm>
          <a:custGeom>
            <a:avLst/>
            <a:gdLst/>
            <a:ahLst/>
            <a:cxnLst/>
            <a:rect l="l" t="t" r="r" b="b"/>
            <a:pathLst>
              <a:path w="12192000" h="5783580">
                <a:moveTo>
                  <a:pt x="0" y="5783579"/>
                </a:moveTo>
                <a:lnTo>
                  <a:pt x="12192000" y="5783579"/>
                </a:lnTo>
                <a:lnTo>
                  <a:pt x="12192000" y="0"/>
                </a:lnTo>
                <a:lnTo>
                  <a:pt x="0" y="0"/>
                </a:lnTo>
                <a:lnTo>
                  <a:pt x="0" y="5783579"/>
                </a:lnTo>
                <a:close/>
              </a:path>
            </a:pathLst>
          </a:custGeom>
          <a:solidFill>
            <a:srgbClr val="9299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33400" y="2118360"/>
            <a:ext cx="11125200" cy="4556760"/>
          </a:xfrm>
          <a:custGeom>
            <a:avLst/>
            <a:gdLst/>
            <a:ahLst/>
            <a:cxnLst/>
            <a:rect l="l" t="t" r="r" b="b"/>
            <a:pathLst>
              <a:path w="11125200" h="4556759">
                <a:moveTo>
                  <a:pt x="0" y="4556760"/>
                </a:moveTo>
                <a:lnTo>
                  <a:pt x="11125200" y="4556760"/>
                </a:lnTo>
                <a:lnTo>
                  <a:pt x="11125200" y="0"/>
                </a:lnTo>
                <a:lnTo>
                  <a:pt x="0" y="0"/>
                </a:lnTo>
                <a:lnTo>
                  <a:pt x="0" y="455676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450657" y="2253805"/>
          <a:ext cx="9905355" cy="371398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36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40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0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03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95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727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690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4033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4642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603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640714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8384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77787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1272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98996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25971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7239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235584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5687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68579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991234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</a:tblGrid>
              <a:tr h="222504"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7179"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solidFill>
                      <a:srgbClr val="4471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EC7C3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8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solidFill>
                      <a:srgbClr val="A4A4A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5B9BD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532"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7179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solidFill>
                      <a:srgbClr val="4471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EC7C3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solidFill>
                      <a:srgbClr val="A4A4A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9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5B9BD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5008"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71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solidFill>
                      <a:srgbClr val="4471C4"/>
                    </a:solidFill>
                  </a:tcPr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EC7C3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A4A4A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8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5B9BD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6532"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7179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solidFill>
                      <a:srgbClr val="4471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EC7C3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A4A4A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8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5B9BD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5008"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solidFill>
                      <a:srgbClr val="4471C4"/>
                    </a:solidFill>
                  </a:tcPr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EC7C3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8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A4A4A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5B9BD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2503"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1349755" y="6050991"/>
            <a:ext cx="2127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0%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300732" y="6050991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1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290061" y="6050991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2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279519" y="6050991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3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268848" y="6050991"/>
            <a:ext cx="2889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5" dirty="0">
                <a:solidFill>
                  <a:srgbClr val="585858"/>
                </a:solidFill>
                <a:latin typeface="Calibri"/>
                <a:cs typeface="Calibri"/>
              </a:rPr>
              <a:t>4</a:t>
            </a:r>
            <a:r>
              <a:rPr sz="1200" spc="-10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258559" y="6050991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5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247890" y="6050991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6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237346" y="6050991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7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226677" y="6050991"/>
            <a:ext cx="2889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5" dirty="0">
                <a:solidFill>
                  <a:srgbClr val="585858"/>
                </a:solidFill>
                <a:latin typeface="Calibri"/>
                <a:cs typeface="Calibri"/>
              </a:rPr>
              <a:t>8</a:t>
            </a:r>
            <a:r>
              <a:rPr sz="1200" spc="-10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0216388" y="6050991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9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1167109" y="6050991"/>
            <a:ext cx="36576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1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0%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72769" y="5481015"/>
            <a:ext cx="5556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Barnsley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70051" y="4737861"/>
            <a:ext cx="65595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D</a:t>
            </a:r>
            <a:r>
              <a:rPr sz="1200" spc="-10" dirty="0">
                <a:solidFill>
                  <a:srgbClr val="585858"/>
                </a:solidFill>
                <a:latin typeface="Calibri"/>
                <a:cs typeface="Calibri"/>
              </a:rPr>
              <a:t>o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n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c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ast</a:t>
            </a:r>
            <a:r>
              <a:rPr sz="1200" spc="-10" dirty="0">
                <a:solidFill>
                  <a:srgbClr val="585858"/>
                </a:solidFill>
                <a:latin typeface="Calibri"/>
                <a:cs typeface="Calibri"/>
              </a:rPr>
              <a:t>e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r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03300" y="3994784"/>
            <a:ext cx="72326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Rotherham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56615" y="3251708"/>
            <a:ext cx="5702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Sheffield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80668" y="2508630"/>
            <a:ext cx="4464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O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t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hers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1" name="object 2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960876" y="6426708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20" h="83820">
                <a:moveTo>
                  <a:pt x="0" y="83819"/>
                </a:moveTo>
                <a:lnTo>
                  <a:pt x="83820" y="83819"/>
                </a:lnTo>
                <a:lnTo>
                  <a:pt x="83820" y="0"/>
                </a:lnTo>
                <a:lnTo>
                  <a:pt x="0" y="0"/>
                </a:lnTo>
                <a:lnTo>
                  <a:pt x="0" y="83819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4070350" y="6348171"/>
            <a:ext cx="5505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1</a:t>
            </a:r>
            <a:r>
              <a:rPr sz="1200" spc="-65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month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3" name="object 2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782311" y="6426708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20" h="83820">
                <a:moveTo>
                  <a:pt x="0" y="83819"/>
                </a:moveTo>
                <a:lnTo>
                  <a:pt x="83820" y="83819"/>
                </a:lnTo>
                <a:lnTo>
                  <a:pt x="83820" y="0"/>
                </a:lnTo>
                <a:lnTo>
                  <a:pt x="0" y="0"/>
                </a:lnTo>
                <a:lnTo>
                  <a:pt x="0" y="83819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4891532" y="6348171"/>
            <a:ext cx="6108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3</a:t>
            </a:r>
            <a:r>
              <a:rPr sz="1200" spc="-60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months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5" name="object 2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663184" y="6426708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20" h="83820">
                <a:moveTo>
                  <a:pt x="0" y="83819"/>
                </a:moveTo>
                <a:lnTo>
                  <a:pt x="83820" y="83819"/>
                </a:lnTo>
                <a:lnTo>
                  <a:pt x="83820" y="0"/>
                </a:lnTo>
                <a:lnTo>
                  <a:pt x="0" y="0"/>
                </a:lnTo>
                <a:lnTo>
                  <a:pt x="0" y="83819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5772403" y="6348171"/>
            <a:ext cx="57531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6m</a:t>
            </a:r>
            <a:r>
              <a:rPr sz="1200" spc="-10" dirty="0">
                <a:solidFill>
                  <a:srgbClr val="585858"/>
                </a:solidFill>
                <a:latin typeface="Calibri"/>
                <a:cs typeface="Calibri"/>
              </a:rPr>
              <a:t>o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n</a:t>
            </a:r>
            <a:r>
              <a:rPr sz="1200" spc="-10" dirty="0">
                <a:solidFill>
                  <a:srgbClr val="585858"/>
                </a:solidFill>
                <a:latin typeface="Calibri"/>
                <a:cs typeface="Calibri"/>
              </a:rPr>
              <a:t>t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hs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7" name="object 2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509004" y="6426708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20" h="83820">
                <a:moveTo>
                  <a:pt x="0" y="83819"/>
                </a:moveTo>
                <a:lnTo>
                  <a:pt x="83820" y="83819"/>
                </a:lnTo>
                <a:lnTo>
                  <a:pt x="83820" y="0"/>
                </a:lnTo>
                <a:lnTo>
                  <a:pt x="0" y="0"/>
                </a:lnTo>
                <a:lnTo>
                  <a:pt x="0" y="83819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6618478" y="6348171"/>
            <a:ext cx="6870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12</a:t>
            </a:r>
            <a:r>
              <a:rPr sz="1200" spc="-70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months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9" name="object 2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467600" y="6426708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20" h="83820">
                <a:moveTo>
                  <a:pt x="0" y="83819"/>
                </a:moveTo>
                <a:lnTo>
                  <a:pt x="83820" y="83819"/>
                </a:lnTo>
                <a:lnTo>
                  <a:pt x="83820" y="0"/>
                </a:lnTo>
                <a:lnTo>
                  <a:pt x="0" y="0"/>
                </a:lnTo>
                <a:lnTo>
                  <a:pt x="0" y="83819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7576566" y="6348171"/>
            <a:ext cx="7239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indefinitely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1" name="object 31"/>
          <p:cNvSpPr txBox="1">
            <a:spLocks noGrp="1"/>
          </p:cNvSpPr>
          <p:nvPr>
            <p:ph type="title"/>
          </p:nvPr>
        </p:nvSpPr>
        <p:spPr>
          <a:xfrm>
            <a:off x="916939" y="1327531"/>
            <a:ext cx="841121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spc="-185" dirty="0">
                <a:latin typeface="Cambria"/>
                <a:cs typeface="Cambria"/>
              </a:rPr>
              <a:t>Financial </a:t>
            </a:r>
            <a:r>
              <a:rPr sz="4400" b="1" spc="-125" dirty="0">
                <a:latin typeface="Cambria"/>
                <a:cs typeface="Cambria"/>
              </a:rPr>
              <a:t>sustainability </a:t>
            </a:r>
            <a:r>
              <a:rPr sz="4400" b="1" spc="-155" dirty="0">
                <a:latin typeface="Cambria"/>
                <a:cs typeface="Cambria"/>
              </a:rPr>
              <a:t>by</a:t>
            </a:r>
            <a:r>
              <a:rPr sz="4400" b="1" spc="200" dirty="0">
                <a:latin typeface="Cambria"/>
                <a:cs typeface="Cambria"/>
              </a:rPr>
              <a:t> </a:t>
            </a:r>
            <a:r>
              <a:rPr sz="4400" b="1" spc="-105" dirty="0">
                <a:latin typeface="Cambria"/>
                <a:cs typeface="Cambria"/>
              </a:rPr>
              <a:t>location</a:t>
            </a:r>
            <a:endParaRPr sz="4400" dirty="0">
              <a:latin typeface="Cambria"/>
              <a:cs typeface="Cambria"/>
            </a:endParaRPr>
          </a:p>
        </p:txBody>
      </p:sp>
      <p:sp>
        <p:nvSpPr>
          <p:cNvPr id="32" name="object 3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1074420"/>
          </a:xfrm>
          <a:custGeom>
            <a:avLst/>
            <a:gdLst/>
            <a:ahLst/>
            <a:cxnLst/>
            <a:rect l="l" t="t" r="r" b="b"/>
            <a:pathLst>
              <a:path w="12192000" h="1074420">
                <a:moveTo>
                  <a:pt x="0" y="1074420"/>
                </a:moveTo>
                <a:lnTo>
                  <a:pt x="12192000" y="1074420"/>
                </a:lnTo>
                <a:lnTo>
                  <a:pt x="12192000" y="0"/>
                </a:lnTo>
                <a:lnTo>
                  <a:pt x="0" y="0"/>
                </a:lnTo>
                <a:lnTo>
                  <a:pt x="0" y="10744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059923" y="182879"/>
            <a:ext cx="1836420" cy="7391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074419"/>
            <a:ext cx="12192000" cy="5783580"/>
          </a:xfrm>
          <a:custGeom>
            <a:avLst/>
            <a:gdLst/>
            <a:ahLst/>
            <a:cxnLst/>
            <a:rect l="l" t="t" r="r" b="b"/>
            <a:pathLst>
              <a:path w="12192000" h="5783580">
                <a:moveTo>
                  <a:pt x="0" y="5783579"/>
                </a:moveTo>
                <a:lnTo>
                  <a:pt x="12192000" y="5783579"/>
                </a:lnTo>
                <a:lnTo>
                  <a:pt x="12192000" y="0"/>
                </a:lnTo>
                <a:lnTo>
                  <a:pt x="0" y="0"/>
                </a:lnTo>
                <a:lnTo>
                  <a:pt x="0" y="5783579"/>
                </a:lnTo>
                <a:close/>
              </a:path>
            </a:pathLst>
          </a:custGeom>
          <a:solidFill>
            <a:srgbClr val="DF4D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95" dirty="0"/>
              <a:t>Any</a:t>
            </a:r>
            <a:r>
              <a:rPr spc="-15" dirty="0"/>
              <a:t> </a:t>
            </a:r>
            <a:r>
              <a:rPr spc="-60" dirty="0"/>
              <a:t>questions?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635"/>
              </a:lnSpc>
              <a:spcBef>
                <a:spcPts val="100"/>
              </a:spcBef>
            </a:pPr>
            <a:r>
              <a:rPr spc="-30" dirty="0"/>
              <a:t>To </a:t>
            </a:r>
            <a:r>
              <a:rPr spc="15" dirty="0"/>
              <a:t>discuss </a:t>
            </a:r>
            <a:r>
              <a:rPr spc="-5" dirty="0"/>
              <a:t>this </a:t>
            </a:r>
            <a:r>
              <a:rPr spc="-40" dirty="0"/>
              <a:t>report </a:t>
            </a:r>
            <a:r>
              <a:rPr spc="-35" dirty="0"/>
              <a:t>please</a:t>
            </a:r>
            <a:r>
              <a:rPr spc="75" dirty="0"/>
              <a:t> </a:t>
            </a:r>
            <a:r>
              <a:rPr spc="5" dirty="0"/>
              <a:t>contact:</a:t>
            </a:r>
          </a:p>
          <a:p>
            <a:pPr marL="12700">
              <a:lnSpc>
                <a:spcPts val="3860"/>
              </a:lnSpc>
            </a:pPr>
            <a:r>
              <a:rPr sz="3600" spc="20" dirty="0"/>
              <a:t>Sam</a:t>
            </a:r>
            <a:r>
              <a:rPr sz="3600" spc="5" dirty="0"/>
              <a:t> </a:t>
            </a:r>
            <a:r>
              <a:rPr sz="3600" spc="-25" dirty="0"/>
              <a:t>Caldwell</a:t>
            </a:r>
            <a:endParaRPr sz="3600"/>
          </a:p>
          <a:p>
            <a:pPr marL="12700">
              <a:lnSpc>
                <a:spcPts val="3890"/>
              </a:lnSpc>
            </a:pPr>
            <a:r>
              <a:rPr sz="3600" spc="-45" dirty="0"/>
              <a:t>Head </a:t>
            </a:r>
            <a:r>
              <a:rPr sz="3600" spc="-10" dirty="0"/>
              <a:t>of </a:t>
            </a:r>
            <a:r>
              <a:rPr sz="3600" spc="-30" dirty="0"/>
              <a:t>Grants, </a:t>
            </a:r>
            <a:r>
              <a:rPr sz="3600" spc="30" dirty="0"/>
              <a:t>South </a:t>
            </a:r>
            <a:r>
              <a:rPr sz="3600" spc="-25" dirty="0"/>
              <a:t>Yorkshire’s</a:t>
            </a:r>
            <a:r>
              <a:rPr sz="3600" spc="30" dirty="0"/>
              <a:t> </a:t>
            </a:r>
            <a:r>
              <a:rPr sz="3600" spc="-5" dirty="0"/>
              <a:t>Community</a:t>
            </a:r>
            <a:endParaRPr sz="3600"/>
          </a:p>
          <a:p>
            <a:pPr marL="12700" marR="5281295">
              <a:lnSpc>
                <a:spcPts val="3890"/>
              </a:lnSpc>
              <a:spcBef>
                <a:spcPts val="270"/>
              </a:spcBef>
            </a:pPr>
            <a:r>
              <a:rPr sz="3600" spc="-20" dirty="0"/>
              <a:t>Foundation  </a:t>
            </a:r>
            <a:r>
              <a:rPr sz="3600" spc="-15" dirty="0">
                <a:hlinkClick r:id="rId2"/>
              </a:rPr>
              <a:t>sam@sycf.org.uk</a:t>
            </a:r>
            <a:endParaRPr sz="3600"/>
          </a:p>
        </p:txBody>
      </p:sp>
      <p:sp>
        <p:nvSpPr>
          <p:cNvPr id="5" name="object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1074420"/>
          </a:xfrm>
          <a:custGeom>
            <a:avLst/>
            <a:gdLst/>
            <a:ahLst/>
            <a:cxnLst/>
            <a:rect l="l" t="t" r="r" b="b"/>
            <a:pathLst>
              <a:path w="12192000" h="1074420">
                <a:moveTo>
                  <a:pt x="0" y="1074420"/>
                </a:moveTo>
                <a:lnTo>
                  <a:pt x="12192000" y="1074420"/>
                </a:lnTo>
                <a:lnTo>
                  <a:pt x="12192000" y="0"/>
                </a:lnTo>
                <a:lnTo>
                  <a:pt x="0" y="0"/>
                </a:lnTo>
                <a:lnTo>
                  <a:pt x="0" y="10744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059923" y="182879"/>
            <a:ext cx="1836420" cy="73914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074419"/>
            <a:ext cx="12192000" cy="5783580"/>
          </a:xfrm>
          <a:custGeom>
            <a:avLst/>
            <a:gdLst/>
            <a:ahLst/>
            <a:cxnLst/>
            <a:rect l="l" t="t" r="r" b="b"/>
            <a:pathLst>
              <a:path w="12192000" h="5783580">
                <a:moveTo>
                  <a:pt x="0" y="5783579"/>
                </a:moveTo>
                <a:lnTo>
                  <a:pt x="12192000" y="5783579"/>
                </a:lnTo>
                <a:lnTo>
                  <a:pt x="12192000" y="0"/>
                </a:lnTo>
                <a:lnTo>
                  <a:pt x="0" y="0"/>
                </a:lnTo>
                <a:lnTo>
                  <a:pt x="0" y="5783579"/>
                </a:lnTo>
                <a:close/>
              </a:path>
            </a:pathLst>
          </a:custGeom>
          <a:solidFill>
            <a:srgbClr val="9299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16939" y="1327531"/>
            <a:ext cx="177990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spc="-215" dirty="0">
                <a:latin typeface="Cambria"/>
                <a:cs typeface="Cambria"/>
              </a:rPr>
              <a:t>Thanks</a:t>
            </a:r>
            <a:endParaRPr sz="4400">
              <a:latin typeface="Cambria"/>
              <a:cs typeface="Cambr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16939" y="2464435"/>
            <a:ext cx="6439535" cy="3828415"/>
          </a:xfrm>
          <a:prstGeom prst="rect">
            <a:avLst/>
          </a:prstGeom>
        </p:spPr>
        <p:txBody>
          <a:bodyPr vert="horz" wrap="square" lIns="0" tIns="132080" rIns="0" bIns="0" rtlCol="0">
            <a:spAutoFit/>
          </a:bodyPr>
          <a:lstStyle/>
          <a:p>
            <a:pPr marL="12700" marR="541020">
              <a:lnSpc>
                <a:spcPct val="70000"/>
              </a:lnSpc>
              <a:spcBef>
                <a:spcPts val="1040"/>
              </a:spcBef>
            </a:pPr>
            <a:r>
              <a:rPr sz="2600" spc="-5" dirty="0">
                <a:solidFill>
                  <a:srgbClr val="FFFFFF"/>
                </a:solidFill>
                <a:latin typeface="Calibri"/>
                <a:cs typeface="Calibri"/>
              </a:rPr>
              <a:t>Thanks </a:t>
            </a:r>
            <a:r>
              <a:rPr sz="2600" spc="-10" dirty="0">
                <a:solidFill>
                  <a:srgbClr val="FFFFFF"/>
                </a:solidFill>
                <a:latin typeface="Calibri"/>
                <a:cs typeface="Calibri"/>
              </a:rPr>
              <a:t>again to </a:t>
            </a:r>
            <a:r>
              <a:rPr sz="2600" spc="-5" dirty="0">
                <a:solidFill>
                  <a:srgbClr val="FFFFFF"/>
                </a:solidFill>
                <a:latin typeface="Calibri"/>
                <a:cs typeface="Calibri"/>
              </a:rPr>
              <a:t>our partners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who </a:t>
            </a:r>
            <a:r>
              <a:rPr sz="2600" spc="-5" dirty="0">
                <a:solidFill>
                  <a:srgbClr val="FFFFFF"/>
                </a:solidFill>
                <a:latin typeface="Calibri"/>
                <a:cs typeface="Calibri"/>
              </a:rPr>
              <a:t>helped us  develop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2600" spc="-5" dirty="0">
                <a:solidFill>
                  <a:srgbClr val="FFFFFF"/>
                </a:solidFill>
                <a:latin typeface="Calibri"/>
                <a:cs typeface="Calibri"/>
              </a:rPr>
              <a:t>survey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2600" spc="-5" dirty="0">
                <a:solidFill>
                  <a:srgbClr val="FFFFFF"/>
                </a:solidFill>
                <a:latin typeface="Calibri"/>
                <a:cs typeface="Calibri"/>
              </a:rPr>
              <a:t>collect</a:t>
            </a:r>
            <a:r>
              <a:rPr sz="2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FFFFFF"/>
                </a:solidFill>
                <a:latin typeface="Calibri"/>
                <a:cs typeface="Calibri"/>
              </a:rPr>
              <a:t>responses:</a:t>
            </a:r>
            <a:endParaRPr sz="260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210"/>
              </a:spcBef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Barnsley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CVS</a:t>
            </a:r>
            <a:endParaRPr sz="220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204"/>
              </a:spcBef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Voluntary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Action</a:t>
            </a:r>
            <a:r>
              <a:rPr sz="2200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Doncaster</a:t>
            </a:r>
            <a:endParaRPr sz="220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215"/>
              </a:spcBef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Voluntary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Action</a:t>
            </a:r>
            <a:r>
              <a:rPr sz="2200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Rotherham</a:t>
            </a:r>
            <a:endParaRPr sz="220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204"/>
              </a:spcBef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Voluntary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Action</a:t>
            </a:r>
            <a:r>
              <a:rPr sz="22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Sheffield</a:t>
            </a:r>
            <a:endParaRPr sz="220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204"/>
              </a:spcBef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sz="2200" spc="-35" dirty="0">
                <a:solidFill>
                  <a:srgbClr val="FFFFFF"/>
                </a:solidFill>
                <a:latin typeface="Calibri"/>
                <a:cs typeface="Calibri"/>
              </a:rPr>
              <a:t>SYFAB</a:t>
            </a:r>
            <a:endParaRPr sz="220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215"/>
              </a:spcBef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Sheffield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City</a:t>
            </a:r>
            <a:r>
              <a:rPr sz="2200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Region</a:t>
            </a:r>
            <a:endParaRPr sz="220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204"/>
              </a:spcBef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South </a:t>
            </a:r>
            <a:r>
              <a:rPr sz="2200" spc="-30" dirty="0">
                <a:solidFill>
                  <a:srgbClr val="FFFFFF"/>
                </a:solidFill>
                <a:latin typeface="Calibri"/>
                <a:cs typeface="Calibri"/>
              </a:rPr>
              <a:t>Yorkshire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and Bassetlaw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Integrated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Care</a:t>
            </a:r>
            <a:r>
              <a:rPr sz="2200" spc="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25" dirty="0">
                <a:solidFill>
                  <a:srgbClr val="FFFFFF"/>
                </a:solidFill>
                <a:latin typeface="Calibri"/>
                <a:cs typeface="Calibri"/>
              </a:rPr>
              <a:t>System</a:t>
            </a:r>
            <a:endParaRPr sz="2200">
              <a:latin typeface="Calibri"/>
              <a:cs typeface="Calibri"/>
            </a:endParaRPr>
          </a:p>
          <a:p>
            <a:pPr marL="241300" indent="-229235">
              <a:lnSpc>
                <a:spcPts val="2245"/>
              </a:lnSpc>
              <a:spcBef>
                <a:spcPts val="204"/>
              </a:spcBef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Voluntary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Action Leeds (initial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survey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design and</a:t>
            </a:r>
            <a:r>
              <a:rPr sz="2200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wider</a:t>
            </a:r>
            <a:endParaRPr sz="2200">
              <a:latin typeface="Calibri"/>
              <a:cs typeface="Calibri"/>
            </a:endParaRPr>
          </a:p>
          <a:p>
            <a:pPr marL="241300">
              <a:lnSpc>
                <a:spcPts val="2245"/>
              </a:lnSpc>
            </a:pP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work across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30" dirty="0">
                <a:solidFill>
                  <a:srgbClr val="FFFFFF"/>
                </a:solidFill>
                <a:latin typeface="Calibri"/>
                <a:cs typeface="Calibri"/>
              </a:rPr>
              <a:t>Yorkshire)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5" name="object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1074420"/>
          </a:xfrm>
          <a:custGeom>
            <a:avLst/>
            <a:gdLst/>
            <a:ahLst/>
            <a:cxnLst/>
            <a:rect l="l" t="t" r="r" b="b"/>
            <a:pathLst>
              <a:path w="12192000" h="1074420">
                <a:moveTo>
                  <a:pt x="0" y="1074420"/>
                </a:moveTo>
                <a:lnTo>
                  <a:pt x="12192000" y="1074420"/>
                </a:lnTo>
                <a:lnTo>
                  <a:pt x="12192000" y="0"/>
                </a:lnTo>
                <a:lnTo>
                  <a:pt x="0" y="0"/>
                </a:lnTo>
                <a:lnTo>
                  <a:pt x="0" y="10744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059923" y="182879"/>
            <a:ext cx="1836420" cy="7391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563611" y="2552700"/>
            <a:ext cx="4332732" cy="288188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074419"/>
            <a:ext cx="12192000" cy="5783580"/>
          </a:xfrm>
          <a:custGeom>
            <a:avLst/>
            <a:gdLst/>
            <a:ahLst/>
            <a:cxnLst/>
            <a:rect l="l" t="t" r="r" b="b"/>
            <a:pathLst>
              <a:path w="12192000" h="5783580">
                <a:moveTo>
                  <a:pt x="0" y="5783579"/>
                </a:moveTo>
                <a:lnTo>
                  <a:pt x="12192000" y="5783579"/>
                </a:lnTo>
                <a:lnTo>
                  <a:pt x="12192000" y="0"/>
                </a:lnTo>
                <a:lnTo>
                  <a:pt x="0" y="0"/>
                </a:lnTo>
                <a:lnTo>
                  <a:pt x="0" y="5783579"/>
                </a:lnTo>
                <a:close/>
              </a:path>
            </a:pathLst>
          </a:custGeom>
          <a:solidFill>
            <a:srgbClr val="DF4D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33400" y="2150364"/>
            <a:ext cx="11125200" cy="4525010"/>
          </a:xfrm>
          <a:custGeom>
            <a:avLst/>
            <a:gdLst/>
            <a:ahLst/>
            <a:cxnLst/>
            <a:rect l="l" t="t" r="r" b="b"/>
            <a:pathLst>
              <a:path w="11125200" h="4525009">
                <a:moveTo>
                  <a:pt x="0" y="4524756"/>
                </a:moveTo>
                <a:lnTo>
                  <a:pt x="11125200" y="4524756"/>
                </a:lnTo>
                <a:lnTo>
                  <a:pt x="11125200" y="0"/>
                </a:lnTo>
                <a:lnTo>
                  <a:pt x="0" y="0"/>
                </a:lnTo>
                <a:lnTo>
                  <a:pt x="0" y="452475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800855" y="4975859"/>
            <a:ext cx="7717790" cy="0"/>
          </a:xfrm>
          <a:custGeom>
            <a:avLst/>
            <a:gdLst/>
            <a:ahLst/>
            <a:cxnLst/>
            <a:rect l="l" t="t" r="r" b="b"/>
            <a:pathLst>
              <a:path w="7717790">
                <a:moveTo>
                  <a:pt x="0" y="0"/>
                </a:moveTo>
                <a:lnTo>
                  <a:pt x="7717536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820923" y="4975859"/>
            <a:ext cx="840105" cy="0"/>
          </a:xfrm>
          <a:custGeom>
            <a:avLst/>
            <a:gdLst/>
            <a:ahLst/>
            <a:cxnLst/>
            <a:rect l="l" t="t" r="r" b="b"/>
            <a:pathLst>
              <a:path w="840104">
                <a:moveTo>
                  <a:pt x="0" y="0"/>
                </a:moveTo>
                <a:lnTo>
                  <a:pt x="839724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644139" y="497585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485900" y="4975859"/>
            <a:ext cx="1018540" cy="0"/>
          </a:xfrm>
          <a:custGeom>
            <a:avLst/>
            <a:gdLst/>
            <a:ahLst/>
            <a:cxnLst/>
            <a:rect l="l" t="t" r="r" b="b"/>
            <a:pathLst>
              <a:path w="1018539">
                <a:moveTo>
                  <a:pt x="0" y="0"/>
                </a:moveTo>
                <a:lnTo>
                  <a:pt x="1018032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309116" y="497585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30808" y="497585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38200" y="4975859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800855" y="4591811"/>
            <a:ext cx="7717790" cy="0"/>
          </a:xfrm>
          <a:custGeom>
            <a:avLst/>
            <a:gdLst/>
            <a:ahLst/>
            <a:cxnLst/>
            <a:rect l="l" t="t" r="r" b="b"/>
            <a:pathLst>
              <a:path w="7717790">
                <a:moveTo>
                  <a:pt x="0" y="0"/>
                </a:moveTo>
                <a:lnTo>
                  <a:pt x="7717536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820923" y="4591811"/>
            <a:ext cx="840105" cy="0"/>
          </a:xfrm>
          <a:custGeom>
            <a:avLst/>
            <a:gdLst/>
            <a:ahLst/>
            <a:cxnLst/>
            <a:rect l="l" t="t" r="r" b="b"/>
            <a:pathLst>
              <a:path w="840104">
                <a:moveTo>
                  <a:pt x="0" y="0"/>
                </a:moveTo>
                <a:lnTo>
                  <a:pt x="839724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644139" y="4591811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485900" y="4591811"/>
            <a:ext cx="1018540" cy="0"/>
          </a:xfrm>
          <a:custGeom>
            <a:avLst/>
            <a:gdLst/>
            <a:ahLst/>
            <a:cxnLst/>
            <a:rect l="l" t="t" r="r" b="b"/>
            <a:pathLst>
              <a:path w="1018539">
                <a:moveTo>
                  <a:pt x="0" y="0"/>
                </a:moveTo>
                <a:lnTo>
                  <a:pt x="1018032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309116" y="4591811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30808" y="4591811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38200" y="4591811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800855" y="4209288"/>
            <a:ext cx="7717790" cy="0"/>
          </a:xfrm>
          <a:custGeom>
            <a:avLst/>
            <a:gdLst/>
            <a:ahLst/>
            <a:cxnLst/>
            <a:rect l="l" t="t" r="r" b="b"/>
            <a:pathLst>
              <a:path w="7717790">
                <a:moveTo>
                  <a:pt x="0" y="0"/>
                </a:moveTo>
                <a:lnTo>
                  <a:pt x="7717536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485900" y="4209288"/>
            <a:ext cx="2174875" cy="0"/>
          </a:xfrm>
          <a:custGeom>
            <a:avLst/>
            <a:gdLst/>
            <a:ahLst/>
            <a:cxnLst/>
            <a:rect l="l" t="t" r="r" b="b"/>
            <a:pathLst>
              <a:path w="2174875">
                <a:moveTo>
                  <a:pt x="0" y="0"/>
                </a:moveTo>
                <a:lnTo>
                  <a:pt x="2174748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309116" y="420928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38200" y="4209288"/>
            <a:ext cx="330835" cy="0"/>
          </a:xfrm>
          <a:custGeom>
            <a:avLst/>
            <a:gdLst/>
            <a:ahLst/>
            <a:cxnLst/>
            <a:rect l="l" t="t" r="r" b="b"/>
            <a:pathLst>
              <a:path w="330834">
                <a:moveTo>
                  <a:pt x="0" y="0"/>
                </a:moveTo>
                <a:lnTo>
                  <a:pt x="330708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485900" y="3825240"/>
            <a:ext cx="10033000" cy="0"/>
          </a:xfrm>
          <a:custGeom>
            <a:avLst/>
            <a:gdLst/>
            <a:ahLst/>
            <a:cxnLst/>
            <a:rect l="l" t="t" r="r" b="b"/>
            <a:pathLst>
              <a:path w="10033000">
                <a:moveTo>
                  <a:pt x="0" y="0"/>
                </a:moveTo>
                <a:lnTo>
                  <a:pt x="10032492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309116" y="3825240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38200" y="3825240"/>
            <a:ext cx="330835" cy="0"/>
          </a:xfrm>
          <a:custGeom>
            <a:avLst/>
            <a:gdLst/>
            <a:ahLst/>
            <a:cxnLst/>
            <a:rect l="l" t="t" r="r" b="b"/>
            <a:pathLst>
              <a:path w="330834">
                <a:moveTo>
                  <a:pt x="0" y="0"/>
                </a:moveTo>
                <a:lnTo>
                  <a:pt x="330708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309116" y="3441191"/>
            <a:ext cx="10209530" cy="0"/>
          </a:xfrm>
          <a:custGeom>
            <a:avLst/>
            <a:gdLst/>
            <a:ahLst/>
            <a:cxnLst/>
            <a:rect l="l" t="t" r="r" b="b"/>
            <a:pathLst>
              <a:path w="10209530">
                <a:moveTo>
                  <a:pt x="0" y="0"/>
                </a:moveTo>
                <a:lnTo>
                  <a:pt x="10209276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38200" y="3441191"/>
            <a:ext cx="330835" cy="0"/>
          </a:xfrm>
          <a:custGeom>
            <a:avLst/>
            <a:gdLst/>
            <a:ahLst/>
            <a:cxnLst/>
            <a:rect l="l" t="t" r="r" b="b"/>
            <a:pathLst>
              <a:path w="330834">
                <a:moveTo>
                  <a:pt x="0" y="0"/>
                </a:moveTo>
                <a:lnTo>
                  <a:pt x="330708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309116" y="3058667"/>
            <a:ext cx="10209530" cy="0"/>
          </a:xfrm>
          <a:custGeom>
            <a:avLst/>
            <a:gdLst/>
            <a:ahLst/>
            <a:cxnLst/>
            <a:rect l="l" t="t" r="r" b="b"/>
            <a:pathLst>
              <a:path w="10209530">
                <a:moveTo>
                  <a:pt x="0" y="0"/>
                </a:moveTo>
                <a:lnTo>
                  <a:pt x="10209276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38200" y="3058667"/>
            <a:ext cx="330835" cy="0"/>
          </a:xfrm>
          <a:custGeom>
            <a:avLst/>
            <a:gdLst/>
            <a:ahLst/>
            <a:cxnLst/>
            <a:rect l="l" t="t" r="r" b="b"/>
            <a:pathLst>
              <a:path w="330834">
                <a:moveTo>
                  <a:pt x="0" y="0"/>
                </a:moveTo>
                <a:lnTo>
                  <a:pt x="330708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38200" y="2674620"/>
            <a:ext cx="10680700" cy="0"/>
          </a:xfrm>
          <a:custGeom>
            <a:avLst/>
            <a:gdLst/>
            <a:ahLst/>
            <a:cxnLst/>
            <a:rect l="l" t="t" r="r" b="b"/>
            <a:pathLst>
              <a:path w="10680700">
                <a:moveTo>
                  <a:pt x="0" y="0"/>
                </a:moveTo>
                <a:lnTo>
                  <a:pt x="10680192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38200" y="2290572"/>
            <a:ext cx="10680700" cy="0"/>
          </a:xfrm>
          <a:custGeom>
            <a:avLst/>
            <a:gdLst/>
            <a:ahLst/>
            <a:cxnLst/>
            <a:rect l="l" t="t" r="r" b="b"/>
            <a:pathLst>
              <a:path w="10680700">
                <a:moveTo>
                  <a:pt x="0" y="0"/>
                </a:moveTo>
                <a:lnTo>
                  <a:pt x="10680192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90600" y="4209288"/>
            <a:ext cx="140335" cy="1150620"/>
          </a:xfrm>
          <a:custGeom>
            <a:avLst/>
            <a:gdLst/>
            <a:ahLst/>
            <a:cxnLst/>
            <a:rect l="l" t="t" r="r" b="b"/>
            <a:pathLst>
              <a:path w="140334" h="1150620">
                <a:moveTo>
                  <a:pt x="140208" y="0"/>
                </a:moveTo>
                <a:lnTo>
                  <a:pt x="0" y="0"/>
                </a:lnTo>
                <a:lnTo>
                  <a:pt x="0" y="1150620"/>
                </a:lnTo>
                <a:lnTo>
                  <a:pt x="140208" y="1150620"/>
                </a:lnTo>
                <a:lnTo>
                  <a:pt x="140208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325623" y="5205984"/>
            <a:ext cx="140335" cy="154305"/>
          </a:xfrm>
          <a:custGeom>
            <a:avLst/>
            <a:gdLst/>
            <a:ahLst/>
            <a:cxnLst/>
            <a:rect l="l" t="t" r="r" b="b"/>
            <a:pathLst>
              <a:path w="140335" h="154304">
                <a:moveTo>
                  <a:pt x="140207" y="0"/>
                </a:moveTo>
                <a:lnTo>
                  <a:pt x="0" y="0"/>
                </a:lnTo>
                <a:lnTo>
                  <a:pt x="0" y="153924"/>
                </a:lnTo>
                <a:lnTo>
                  <a:pt x="140207" y="153924"/>
                </a:lnTo>
                <a:lnTo>
                  <a:pt x="140207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660647" y="3901440"/>
            <a:ext cx="140335" cy="1458595"/>
          </a:xfrm>
          <a:custGeom>
            <a:avLst/>
            <a:gdLst/>
            <a:ahLst/>
            <a:cxnLst/>
            <a:rect l="l" t="t" r="r" b="b"/>
            <a:pathLst>
              <a:path w="140335" h="1458595">
                <a:moveTo>
                  <a:pt x="140207" y="0"/>
                </a:moveTo>
                <a:lnTo>
                  <a:pt x="0" y="0"/>
                </a:lnTo>
                <a:lnTo>
                  <a:pt x="0" y="1458468"/>
                </a:lnTo>
                <a:lnTo>
                  <a:pt x="140207" y="1458468"/>
                </a:lnTo>
                <a:lnTo>
                  <a:pt x="140207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997196" y="5205984"/>
            <a:ext cx="139065" cy="154305"/>
          </a:xfrm>
          <a:custGeom>
            <a:avLst/>
            <a:gdLst/>
            <a:ahLst/>
            <a:cxnLst/>
            <a:rect l="l" t="t" r="r" b="b"/>
            <a:pathLst>
              <a:path w="139064" h="154304">
                <a:moveTo>
                  <a:pt x="138683" y="0"/>
                </a:moveTo>
                <a:lnTo>
                  <a:pt x="0" y="0"/>
                </a:lnTo>
                <a:lnTo>
                  <a:pt x="0" y="153924"/>
                </a:lnTo>
                <a:lnTo>
                  <a:pt x="138683" y="153924"/>
                </a:lnTo>
                <a:lnTo>
                  <a:pt x="138683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332220" y="5321046"/>
            <a:ext cx="139065" cy="0"/>
          </a:xfrm>
          <a:custGeom>
            <a:avLst/>
            <a:gdLst/>
            <a:ahLst/>
            <a:cxnLst/>
            <a:rect l="l" t="t" r="r" b="b"/>
            <a:pathLst>
              <a:path w="139064">
                <a:moveTo>
                  <a:pt x="0" y="0"/>
                </a:moveTo>
                <a:lnTo>
                  <a:pt x="138683" y="0"/>
                </a:lnTo>
              </a:path>
            </a:pathLst>
          </a:custGeom>
          <a:ln w="77724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002268" y="5129784"/>
            <a:ext cx="140335" cy="230504"/>
          </a:xfrm>
          <a:custGeom>
            <a:avLst/>
            <a:gdLst/>
            <a:ahLst/>
            <a:cxnLst/>
            <a:rect l="l" t="t" r="r" b="b"/>
            <a:pathLst>
              <a:path w="140334" h="230504">
                <a:moveTo>
                  <a:pt x="140207" y="0"/>
                </a:moveTo>
                <a:lnTo>
                  <a:pt x="0" y="0"/>
                </a:lnTo>
                <a:lnTo>
                  <a:pt x="0" y="230124"/>
                </a:lnTo>
                <a:lnTo>
                  <a:pt x="140207" y="230124"/>
                </a:lnTo>
                <a:lnTo>
                  <a:pt x="140207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68908" y="2674620"/>
            <a:ext cx="140335" cy="2685415"/>
          </a:xfrm>
          <a:custGeom>
            <a:avLst/>
            <a:gdLst/>
            <a:ahLst/>
            <a:cxnLst/>
            <a:rect l="l" t="t" r="r" b="b"/>
            <a:pathLst>
              <a:path w="140334" h="2685415">
                <a:moveTo>
                  <a:pt x="140207" y="0"/>
                </a:moveTo>
                <a:lnTo>
                  <a:pt x="0" y="0"/>
                </a:lnTo>
                <a:lnTo>
                  <a:pt x="0" y="2685288"/>
                </a:lnTo>
                <a:lnTo>
                  <a:pt x="140207" y="2685288"/>
                </a:lnTo>
                <a:lnTo>
                  <a:pt x="140207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503932" y="4361688"/>
            <a:ext cx="140335" cy="998219"/>
          </a:xfrm>
          <a:custGeom>
            <a:avLst/>
            <a:gdLst/>
            <a:ahLst/>
            <a:cxnLst/>
            <a:rect l="l" t="t" r="r" b="b"/>
            <a:pathLst>
              <a:path w="140335" h="998220">
                <a:moveTo>
                  <a:pt x="140207" y="0"/>
                </a:moveTo>
                <a:lnTo>
                  <a:pt x="0" y="0"/>
                </a:lnTo>
                <a:lnTo>
                  <a:pt x="0" y="998220"/>
                </a:lnTo>
                <a:lnTo>
                  <a:pt x="140207" y="998220"/>
                </a:lnTo>
                <a:lnTo>
                  <a:pt x="140207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838955" y="5205984"/>
            <a:ext cx="140335" cy="154305"/>
          </a:xfrm>
          <a:custGeom>
            <a:avLst/>
            <a:gdLst/>
            <a:ahLst/>
            <a:cxnLst/>
            <a:rect l="l" t="t" r="r" b="b"/>
            <a:pathLst>
              <a:path w="140335" h="154304">
                <a:moveTo>
                  <a:pt x="140208" y="0"/>
                </a:moveTo>
                <a:lnTo>
                  <a:pt x="0" y="0"/>
                </a:lnTo>
                <a:lnTo>
                  <a:pt x="0" y="153924"/>
                </a:lnTo>
                <a:lnTo>
                  <a:pt x="140208" y="153924"/>
                </a:lnTo>
                <a:lnTo>
                  <a:pt x="140208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173979" y="5129784"/>
            <a:ext cx="140335" cy="230504"/>
          </a:xfrm>
          <a:custGeom>
            <a:avLst/>
            <a:gdLst/>
            <a:ahLst/>
            <a:cxnLst/>
            <a:rect l="l" t="t" r="r" b="b"/>
            <a:pathLst>
              <a:path w="140335" h="230504">
                <a:moveTo>
                  <a:pt x="140208" y="0"/>
                </a:moveTo>
                <a:lnTo>
                  <a:pt x="0" y="0"/>
                </a:lnTo>
                <a:lnTo>
                  <a:pt x="0" y="230124"/>
                </a:lnTo>
                <a:lnTo>
                  <a:pt x="140208" y="230124"/>
                </a:lnTo>
                <a:lnTo>
                  <a:pt x="140208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509004" y="5321046"/>
            <a:ext cx="140335" cy="0"/>
          </a:xfrm>
          <a:custGeom>
            <a:avLst/>
            <a:gdLst/>
            <a:ahLst/>
            <a:cxnLst/>
            <a:rect l="l" t="t" r="r" b="b"/>
            <a:pathLst>
              <a:path w="140334">
                <a:moveTo>
                  <a:pt x="0" y="0"/>
                </a:moveTo>
                <a:lnTo>
                  <a:pt x="140207" y="0"/>
                </a:lnTo>
              </a:path>
            </a:pathLst>
          </a:custGeom>
          <a:ln w="77724">
            <a:solidFill>
              <a:srgbClr val="EC7C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844028" y="5321046"/>
            <a:ext cx="140335" cy="0"/>
          </a:xfrm>
          <a:custGeom>
            <a:avLst/>
            <a:gdLst/>
            <a:ahLst/>
            <a:cxnLst/>
            <a:rect l="l" t="t" r="r" b="b"/>
            <a:pathLst>
              <a:path w="140334">
                <a:moveTo>
                  <a:pt x="0" y="0"/>
                </a:moveTo>
                <a:lnTo>
                  <a:pt x="140207" y="0"/>
                </a:lnTo>
              </a:path>
            </a:pathLst>
          </a:custGeom>
          <a:ln w="77724">
            <a:solidFill>
              <a:srgbClr val="EC7C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179052" y="5321046"/>
            <a:ext cx="140335" cy="0"/>
          </a:xfrm>
          <a:custGeom>
            <a:avLst/>
            <a:gdLst/>
            <a:ahLst/>
            <a:cxnLst/>
            <a:rect l="l" t="t" r="r" b="b"/>
            <a:pathLst>
              <a:path w="140334">
                <a:moveTo>
                  <a:pt x="0" y="0"/>
                </a:moveTo>
                <a:lnTo>
                  <a:pt x="140207" y="0"/>
                </a:lnTo>
              </a:path>
            </a:pathLst>
          </a:custGeom>
          <a:ln w="77724">
            <a:solidFill>
              <a:srgbClr val="EC7C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347216" y="3595115"/>
            <a:ext cx="139065" cy="1765300"/>
          </a:xfrm>
          <a:custGeom>
            <a:avLst/>
            <a:gdLst/>
            <a:ahLst/>
            <a:cxnLst/>
            <a:rect l="l" t="t" r="r" b="b"/>
            <a:pathLst>
              <a:path w="139065" h="1765300">
                <a:moveTo>
                  <a:pt x="138684" y="0"/>
                </a:moveTo>
                <a:lnTo>
                  <a:pt x="0" y="0"/>
                </a:lnTo>
                <a:lnTo>
                  <a:pt x="0" y="1764792"/>
                </a:lnTo>
                <a:lnTo>
                  <a:pt x="138684" y="1764792"/>
                </a:lnTo>
                <a:lnTo>
                  <a:pt x="138684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682239" y="4439411"/>
            <a:ext cx="139065" cy="920750"/>
          </a:xfrm>
          <a:custGeom>
            <a:avLst/>
            <a:gdLst/>
            <a:ahLst/>
            <a:cxnLst/>
            <a:rect l="l" t="t" r="r" b="b"/>
            <a:pathLst>
              <a:path w="139064" h="920750">
                <a:moveTo>
                  <a:pt x="138684" y="0"/>
                </a:moveTo>
                <a:lnTo>
                  <a:pt x="0" y="0"/>
                </a:lnTo>
                <a:lnTo>
                  <a:pt x="0" y="920496"/>
                </a:lnTo>
                <a:lnTo>
                  <a:pt x="138684" y="920496"/>
                </a:lnTo>
                <a:lnTo>
                  <a:pt x="138684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352288" y="5205984"/>
            <a:ext cx="140335" cy="154305"/>
          </a:xfrm>
          <a:custGeom>
            <a:avLst/>
            <a:gdLst/>
            <a:ahLst/>
            <a:cxnLst/>
            <a:rect l="l" t="t" r="r" b="b"/>
            <a:pathLst>
              <a:path w="140335" h="154304">
                <a:moveTo>
                  <a:pt x="140208" y="0"/>
                </a:moveTo>
                <a:lnTo>
                  <a:pt x="0" y="0"/>
                </a:lnTo>
                <a:lnTo>
                  <a:pt x="0" y="153924"/>
                </a:lnTo>
                <a:lnTo>
                  <a:pt x="140208" y="153924"/>
                </a:lnTo>
                <a:lnTo>
                  <a:pt x="140208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357359" y="5205984"/>
            <a:ext cx="140335" cy="154305"/>
          </a:xfrm>
          <a:custGeom>
            <a:avLst/>
            <a:gdLst/>
            <a:ahLst/>
            <a:cxnLst/>
            <a:rect l="l" t="t" r="r" b="b"/>
            <a:pathLst>
              <a:path w="140334" h="154304">
                <a:moveTo>
                  <a:pt x="140208" y="0"/>
                </a:moveTo>
                <a:lnTo>
                  <a:pt x="0" y="0"/>
                </a:lnTo>
                <a:lnTo>
                  <a:pt x="0" y="153924"/>
                </a:lnTo>
                <a:lnTo>
                  <a:pt x="140208" y="153924"/>
                </a:lnTo>
                <a:lnTo>
                  <a:pt x="140208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524000" y="4975859"/>
            <a:ext cx="140335" cy="384175"/>
          </a:xfrm>
          <a:custGeom>
            <a:avLst/>
            <a:gdLst/>
            <a:ahLst/>
            <a:cxnLst/>
            <a:rect l="l" t="t" r="r" b="b"/>
            <a:pathLst>
              <a:path w="140335" h="384175">
                <a:moveTo>
                  <a:pt x="140207" y="0"/>
                </a:moveTo>
                <a:lnTo>
                  <a:pt x="0" y="0"/>
                </a:lnTo>
                <a:lnTo>
                  <a:pt x="0" y="384047"/>
                </a:lnTo>
                <a:lnTo>
                  <a:pt x="140207" y="384047"/>
                </a:lnTo>
                <a:lnTo>
                  <a:pt x="140207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859023" y="5052059"/>
            <a:ext cx="140335" cy="307975"/>
          </a:xfrm>
          <a:custGeom>
            <a:avLst/>
            <a:gdLst/>
            <a:ahLst/>
            <a:cxnLst/>
            <a:rect l="l" t="t" r="r" b="b"/>
            <a:pathLst>
              <a:path w="140335" h="307975">
                <a:moveTo>
                  <a:pt x="140207" y="0"/>
                </a:moveTo>
                <a:lnTo>
                  <a:pt x="0" y="0"/>
                </a:lnTo>
                <a:lnTo>
                  <a:pt x="0" y="307847"/>
                </a:lnTo>
                <a:lnTo>
                  <a:pt x="140207" y="307847"/>
                </a:lnTo>
                <a:lnTo>
                  <a:pt x="140207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702307" y="5052059"/>
            <a:ext cx="140335" cy="307975"/>
          </a:xfrm>
          <a:custGeom>
            <a:avLst/>
            <a:gdLst/>
            <a:ahLst/>
            <a:cxnLst/>
            <a:rect l="l" t="t" r="r" b="b"/>
            <a:pathLst>
              <a:path w="140335" h="307975">
                <a:moveTo>
                  <a:pt x="140208" y="0"/>
                </a:moveTo>
                <a:lnTo>
                  <a:pt x="0" y="0"/>
                </a:lnTo>
                <a:lnTo>
                  <a:pt x="0" y="307847"/>
                </a:lnTo>
                <a:lnTo>
                  <a:pt x="140208" y="307847"/>
                </a:lnTo>
                <a:lnTo>
                  <a:pt x="140208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37332" y="4975859"/>
            <a:ext cx="140335" cy="384175"/>
          </a:xfrm>
          <a:custGeom>
            <a:avLst/>
            <a:gdLst/>
            <a:ahLst/>
            <a:cxnLst/>
            <a:rect l="l" t="t" r="r" b="b"/>
            <a:pathLst>
              <a:path w="140335" h="384175">
                <a:moveTo>
                  <a:pt x="140207" y="0"/>
                </a:moveTo>
                <a:lnTo>
                  <a:pt x="0" y="0"/>
                </a:lnTo>
                <a:lnTo>
                  <a:pt x="0" y="384047"/>
                </a:lnTo>
                <a:lnTo>
                  <a:pt x="140207" y="384047"/>
                </a:lnTo>
                <a:lnTo>
                  <a:pt x="140207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042404" y="5321046"/>
            <a:ext cx="140335" cy="0"/>
          </a:xfrm>
          <a:custGeom>
            <a:avLst/>
            <a:gdLst/>
            <a:ahLst/>
            <a:cxnLst/>
            <a:rect l="l" t="t" r="r" b="b"/>
            <a:pathLst>
              <a:path w="140334">
                <a:moveTo>
                  <a:pt x="0" y="0"/>
                </a:moveTo>
                <a:lnTo>
                  <a:pt x="140207" y="0"/>
                </a:lnTo>
              </a:path>
            </a:pathLst>
          </a:custGeom>
          <a:ln w="77724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879092" y="5321046"/>
            <a:ext cx="140335" cy="0"/>
          </a:xfrm>
          <a:custGeom>
            <a:avLst/>
            <a:gdLst/>
            <a:ahLst/>
            <a:cxnLst/>
            <a:rect l="l" t="t" r="r" b="b"/>
            <a:pathLst>
              <a:path w="140335">
                <a:moveTo>
                  <a:pt x="0" y="0"/>
                </a:moveTo>
                <a:lnTo>
                  <a:pt x="140207" y="0"/>
                </a:lnTo>
              </a:path>
            </a:pathLst>
          </a:custGeom>
          <a:ln w="77724">
            <a:solidFill>
              <a:srgbClr val="6FAC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215639" y="5129784"/>
            <a:ext cx="139065" cy="230504"/>
          </a:xfrm>
          <a:custGeom>
            <a:avLst/>
            <a:gdLst/>
            <a:ahLst/>
            <a:cxnLst/>
            <a:rect l="l" t="t" r="r" b="b"/>
            <a:pathLst>
              <a:path w="139064" h="230504">
                <a:moveTo>
                  <a:pt x="138684" y="0"/>
                </a:moveTo>
                <a:lnTo>
                  <a:pt x="0" y="0"/>
                </a:lnTo>
                <a:lnTo>
                  <a:pt x="0" y="230124"/>
                </a:lnTo>
                <a:lnTo>
                  <a:pt x="138684" y="230124"/>
                </a:lnTo>
                <a:lnTo>
                  <a:pt x="138684" y="0"/>
                </a:lnTo>
                <a:close/>
              </a:path>
            </a:pathLst>
          </a:custGeom>
          <a:solidFill>
            <a:srgbClr val="6FAC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890759" y="5321046"/>
            <a:ext cx="140335" cy="0"/>
          </a:xfrm>
          <a:custGeom>
            <a:avLst/>
            <a:gdLst/>
            <a:ahLst/>
            <a:cxnLst/>
            <a:rect l="l" t="t" r="r" b="b"/>
            <a:pathLst>
              <a:path w="140334">
                <a:moveTo>
                  <a:pt x="0" y="0"/>
                </a:moveTo>
                <a:lnTo>
                  <a:pt x="140208" y="0"/>
                </a:lnTo>
              </a:path>
            </a:pathLst>
          </a:custGeom>
          <a:ln w="77724">
            <a:solidFill>
              <a:srgbClr val="6FAC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38200" y="5359908"/>
            <a:ext cx="10680700" cy="0"/>
          </a:xfrm>
          <a:custGeom>
            <a:avLst/>
            <a:gdLst/>
            <a:ahLst/>
            <a:cxnLst/>
            <a:rect l="l" t="t" r="r" b="b"/>
            <a:pathLst>
              <a:path w="10680700">
                <a:moveTo>
                  <a:pt x="0" y="0"/>
                </a:moveTo>
                <a:lnTo>
                  <a:pt x="10680192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 txBox="1"/>
          <p:nvPr/>
        </p:nvSpPr>
        <p:spPr>
          <a:xfrm>
            <a:off x="603300" y="2196465"/>
            <a:ext cx="141605" cy="3232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solidFill>
                  <a:srgbClr val="585858"/>
                </a:solidFill>
                <a:latin typeface="Calibri"/>
                <a:cs typeface="Calibri"/>
              </a:rPr>
              <a:t>40</a:t>
            </a: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6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900" spc="-5" dirty="0">
                <a:solidFill>
                  <a:srgbClr val="585858"/>
                </a:solidFill>
                <a:latin typeface="Calibri"/>
                <a:cs typeface="Calibri"/>
              </a:rPr>
              <a:t>35</a:t>
            </a: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6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900" spc="-5" dirty="0">
                <a:solidFill>
                  <a:srgbClr val="585858"/>
                </a:solidFill>
                <a:latin typeface="Calibri"/>
                <a:cs typeface="Calibri"/>
              </a:rPr>
              <a:t>30</a:t>
            </a: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6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900" spc="-5" dirty="0">
                <a:solidFill>
                  <a:srgbClr val="585858"/>
                </a:solidFill>
                <a:latin typeface="Calibri"/>
                <a:cs typeface="Calibri"/>
              </a:rPr>
              <a:t>25</a:t>
            </a: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6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900" spc="-5" dirty="0">
                <a:solidFill>
                  <a:srgbClr val="585858"/>
                </a:solidFill>
                <a:latin typeface="Calibri"/>
                <a:cs typeface="Calibri"/>
              </a:rPr>
              <a:t>20</a:t>
            </a: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6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900" spc="-5" dirty="0">
                <a:solidFill>
                  <a:srgbClr val="585858"/>
                </a:solidFill>
                <a:latin typeface="Calibri"/>
                <a:cs typeface="Calibri"/>
              </a:rPr>
              <a:t>15</a:t>
            </a: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6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900" spc="-5" dirty="0">
                <a:solidFill>
                  <a:srgbClr val="585858"/>
                </a:solidFill>
                <a:latin typeface="Calibri"/>
                <a:cs typeface="Calibri"/>
              </a:rPr>
              <a:t>10</a:t>
            </a: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650">
              <a:latin typeface="Calibri"/>
              <a:cs typeface="Calibri"/>
            </a:endParaRPr>
          </a:p>
          <a:p>
            <a:pPr marL="70485">
              <a:lnSpc>
                <a:spcPct val="100000"/>
              </a:lnSpc>
              <a:spcBef>
                <a:spcPts val="5"/>
              </a:spcBef>
            </a:pPr>
            <a:r>
              <a:rPr sz="900" dirty="0">
                <a:solidFill>
                  <a:srgbClr val="585858"/>
                </a:solidFill>
                <a:latin typeface="Calibri"/>
                <a:cs typeface="Calibri"/>
              </a:rPr>
              <a:t>5</a:t>
            </a: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650">
              <a:latin typeface="Calibri"/>
              <a:cs typeface="Calibri"/>
            </a:endParaRPr>
          </a:p>
          <a:p>
            <a:pPr marL="70485">
              <a:lnSpc>
                <a:spcPct val="100000"/>
              </a:lnSpc>
            </a:pPr>
            <a:r>
              <a:rPr sz="900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1049223" y="5436819"/>
            <a:ext cx="878205" cy="3949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Charitable</a:t>
            </a:r>
            <a:endParaRPr sz="12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25"/>
              </a:spcBef>
            </a:pP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Organisations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2209545" y="5436819"/>
            <a:ext cx="1263015" cy="3949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Company limited</a:t>
            </a:r>
            <a:r>
              <a:rPr sz="1200" spc="-55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by</a:t>
            </a:r>
            <a:endParaRPr sz="12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25"/>
              </a:spcBef>
            </a:pP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guarantee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3662934" y="5436819"/>
            <a:ext cx="991869" cy="58166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 algn="ctr">
              <a:lnSpc>
                <a:spcPct val="101800"/>
              </a:lnSpc>
              <a:spcBef>
                <a:spcPts val="75"/>
              </a:spcBef>
            </a:pP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Group or  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u</a:t>
            </a:r>
            <a:r>
              <a:rPr sz="1200" spc="-10" dirty="0">
                <a:solidFill>
                  <a:srgbClr val="585858"/>
                </a:solidFill>
                <a:latin typeface="Calibri"/>
                <a:cs typeface="Calibri"/>
              </a:rPr>
              <a:t>n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i</a:t>
            </a:r>
            <a:r>
              <a:rPr sz="1200" spc="5" dirty="0">
                <a:solidFill>
                  <a:srgbClr val="585858"/>
                </a:solidFill>
                <a:latin typeface="Calibri"/>
                <a:cs typeface="Calibri"/>
              </a:rPr>
              <a:t>n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co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r</a:t>
            </a:r>
            <a:r>
              <a:rPr sz="1200" spc="-10" dirty="0">
                <a:solidFill>
                  <a:srgbClr val="585858"/>
                </a:solidFill>
                <a:latin typeface="Calibri"/>
                <a:cs typeface="Calibri"/>
              </a:rPr>
              <a:t>p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o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ra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t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ed  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organisations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4879085" y="5436819"/>
            <a:ext cx="1265555" cy="3949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Community</a:t>
            </a:r>
            <a:r>
              <a:rPr sz="1200" spc="-40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Interest</a:t>
            </a:r>
            <a:endParaRPr sz="12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25"/>
              </a:spcBef>
            </a:pP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company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6560057" y="5436819"/>
            <a:ext cx="57404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a</a:t>
            </a:r>
            <a:r>
              <a:rPr sz="1200" spc="-65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mutual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7536306" y="5436819"/>
            <a:ext cx="1291590" cy="3949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Company Limited</a:t>
            </a:r>
            <a:r>
              <a:rPr sz="1200" spc="-75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by</a:t>
            </a:r>
            <a:endParaRPr sz="12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25"/>
              </a:spcBef>
            </a:pP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Share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9324213" y="5436819"/>
            <a:ext cx="38671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O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t</a:t>
            </a:r>
            <a:r>
              <a:rPr sz="1200" spc="-10" dirty="0">
                <a:solidFill>
                  <a:srgbClr val="585858"/>
                </a:solidFill>
                <a:latin typeface="Calibri"/>
                <a:cs typeface="Calibri"/>
              </a:rPr>
              <a:t>h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er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5" name="object 6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732532" y="6185915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19" h="83820">
                <a:moveTo>
                  <a:pt x="0" y="83820"/>
                </a:moveTo>
                <a:lnTo>
                  <a:pt x="83819" y="83820"/>
                </a:lnTo>
                <a:lnTo>
                  <a:pt x="83819" y="0"/>
                </a:lnTo>
                <a:lnTo>
                  <a:pt x="0" y="0"/>
                </a:lnTo>
                <a:lnTo>
                  <a:pt x="0" y="8382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009388" y="6185915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20" h="83820">
                <a:moveTo>
                  <a:pt x="0" y="83820"/>
                </a:moveTo>
                <a:lnTo>
                  <a:pt x="83820" y="83820"/>
                </a:lnTo>
                <a:lnTo>
                  <a:pt x="83820" y="0"/>
                </a:lnTo>
                <a:lnTo>
                  <a:pt x="0" y="0"/>
                </a:lnTo>
                <a:lnTo>
                  <a:pt x="0" y="8382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286243" y="6185915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20" h="83820">
                <a:moveTo>
                  <a:pt x="0" y="83820"/>
                </a:moveTo>
                <a:lnTo>
                  <a:pt x="83820" y="83820"/>
                </a:lnTo>
                <a:lnTo>
                  <a:pt x="83820" y="0"/>
                </a:lnTo>
                <a:lnTo>
                  <a:pt x="0" y="0"/>
                </a:lnTo>
                <a:lnTo>
                  <a:pt x="0" y="8382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732532" y="6444996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19" h="83820">
                <a:moveTo>
                  <a:pt x="0" y="83819"/>
                </a:moveTo>
                <a:lnTo>
                  <a:pt x="83819" y="83819"/>
                </a:lnTo>
                <a:lnTo>
                  <a:pt x="83819" y="0"/>
                </a:lnTo>
                <a:lnTo>
                  <a:pt x="0" y="0"/>
                </a:lnTo>
                <a:lnTo>
                  <a:pt x="0" y="83819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 txBox="1"/>
          <p:nvPr/>
        </p:nvSpPr>
        <p:spPr>
          <a:xfrm>
            <a:off x="2841117" y="6028646"/>
            <a:ext cx="1901189" cy="547370"/>
          </a:xfrm>
          <a:prstGeom prst="rect">
            <a:avLst/>
          </a:prstGeom>
        </p:spPr>
        <p:txBody>
          <a:bodyPr vert="horz" wrap="square" lIns="0" tIns="908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15"/>
              </a:spcBef>
            </a:pP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Less than £10k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10"/>
              </a:spcBef>
            </a:pP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Between £500k and 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£1</a:t>
            </a:r>
            <a:r>
              <a:rPr sz="1200" spc="-55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million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0" name="object 7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009388" y="6444996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20" h="83820">
                <a:moveTo>
                  <a:pt x="0" y="83819"/>
                </a:moveTo>
                <a:lnTo>
                  <a:pt x="83820" y="83819"/>
                </a:lnTo>
                <a:lnTo>
                  <a:pt x="83820" y="0"/>
                </a:lnTo>
                <a:lnTo>
                  <a:pt x="0" y="0"/>
                </a:lnTo>
                <a:lnTo>
                  <a:pt x="0" y="83819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 txBox="1"/>
          <p:nvPr/>
        </p:nvSpPr>
        <p:spPr>
          <a:xfrm>
            <a:off x="5117972" y="6028646"/>
            <a:ext cx="2132965" cy="547370"/>
          </a:xfrm>
          <a:prstGeom prst="rect">
            <a:avLst/>
          </a:prstGeom>
        </p:spPr>
        <p:txBody>
          <a:bodyPr vert="horz" wrap="square" lIns="0" tIns="908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15"/>
              </a:spcBef>
            </a:pP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Between £10k and £100k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10"/>
              </a:spcBef>
            </a:pP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Between £1 million 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and £5</a:t>
            </a:r>
            <a:r>
              <a:rPr sz="1200" spc="-25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million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2" name="object 7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286243" y="6444996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20" h="83820">
                <a:moveTo>
                  <a:pt x="0" y="83819"/>
                </a:moveTo>
                <a:lnTo>
                  <a:pt x="83820" y="83819"/>
                </a:lnTo>
                <a:lnTo>
                  <a:pt x="83820" y="0"/>
                </a:lnTo>
                <a:lnTo>
                  <a:pt x="0" y="0"/>
                </a:lnTo>
                <a:lnTo>
                  <a:pt x="0" y="83819"/>
                </a:lnTo>
                <a:close/>
              </a:path>
            </a:pathLst>
          </a:custGeom>
          <a:solidFill>
            <a:srgbClr val="6FAC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 txBox="1"/>
          <p:nvPr/>
        </p:nvSpPr>
        <p:spPr>
          <a:xfrm>
            <a:off x="7394829" y="6028646"/>
            <a:ext cx="1668145" cy="547370"/>
          </a:xfrm>
          <a:prstGeom prst="rect">
            <a:avLst/>
          </a:prstGeom>
        </p:spPr>
        <p:txBody>
          <a:bodyPr vert="horz" wrap="square" lIns="0" tIns="908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15"/>
              </a:spcBef>
            </a:pP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Between £100k and</a:t>
            </a:r>
            <a:r>
              <a:rPr sz="1200" spc="-30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£500k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10"/>
              </a:spcBef>
            </a:pP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Over £5</a:t>
            </a:r>
            <a:r>
              <a:rPr sz="1200" spc="5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million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4" name="object 74"/>
          <p:cNvSpPr txBox="1">
            <a:spLocks noGrp="1"/>
          </p:cNvSpPr>
          <p:nvPr>
            <p:ph type="title"/>
          </p:nvPr>
        </p:nvSpPr>
        <p:spPr>
          <a:xfrm>
            <a:off x="916939" y="1327531"/>
            <a:ext cx="573087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spc="-35" dirty="0">
                <a:latin typeface="Cambria"/>
                <a:cs typeface="Cambria"/>
              </a:rPr>
              <a:t>Structure </a:t>
            </a:r>
            <a:r>
              <a:rPr sz="4400" b="1" spc="-204" dirty="0">
                <a:latin typeface="Cambria"/>
                <a:cs typeface="Cambria"/>
              </a:rPr>
              <a:t>and</a:t>
            </a:r>
            <a:r>
              <a:rPr sz="4400" b="1" spc="-40" dirty="0">
                <a:latin typeface="Cambria"/>
                <a:cs typeface="Cambria"/>
              </a:rPr>
              <a:t> </a:t>
            </a:r>
            <a:r>
              <a:rPr sz="4400" b="1" spc="-135" dirty="0">
                <a:latin typeface="Cambria"/>
                <a:cs typeface="Cambria"/>
              </a:rPr>
              <a:t>turnover</a:t>
            </a:r>
            <a:endParaRPr sz="4400" dirty="0">
              <a:latin typeface="Cambria"/>
              <a:cs typeface="Cambria"/>
            </a:endParaRPr>
          </a:p>
        </p:txBody>
      </p:sp>
      <p:sp>
        <p:nvSpPr>
          <p:cNvPr id="75" name="object 7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1074420"/>
          </a:xfrm>
          <a:custGeom>
            <a:avLst/>
            <a:gdLst/>
            <a:ahLst/>
            <a:cxnLst/>
            <a:rect l="l" t="t" r="r" b="b"/>
            <a:pathLst>
              <a:path w="12192000" h="1074420">
                <a:moveTo>
                  <a:pt x="0" y="1074420"/>
                </a:moveTo>
                <a:lnTo>
                  <a:pt x="12192000" y="1074420"/>
                </a:lnTo>
                <a:lnTo>
                  <a:pt x="12192000" y="0"/>
                </a:lnTo>
                <a:lnTo>
                  <a:pt x="0" y="0"/>
                </a:lnTo>
                <a:lnTo>
                  <a:pt x="0" y="10744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059923" y="182879"/>
            <a:ext cx="1836420" cy="7391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074419"/>
            <a:ext cx="12192000" cy="5783580"/>
          </a:xfrm>
          <a:custGeom>
            <a:avLst/>
            <a:gdLst/>
            <a:ahLst/>
            <a:cxnLst/>
            <a:rect l="l" t="t" r="r" b="b"/>
            <a:pathLst>
              <a:path w="12192000" h="5783580">
                <a:moveTo>
                  <a:pt x="0" y="5783579"/>
                </a:moveTo>
                <a:lnTo>
                  <a:pt x="12192000" y="5783579"/>
                </a:lnTo>
                <a:lnTo>
                  <a:pt x="12192000" y="0"/>
                </a:lnTo>
                <a:lnTo>
                  <a:pt x="0" y="0"/>
                </a:lnTo>
                <a:lnTo>
                  <a:pt x="0" y="5783579"/>
                </a:lnTo>
                <a:close/>
              </a:path>
            </a:pathLst>
          </a:custGeom>
          <a:solidFill>
            <a:srgbClr val="00A4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33400" y="2148839"/>
            <a:ext cx="11125200" cy="4526280"/>
          </a:xfrm>
          <a:custGeom>
            <a:avLst/>
            <a:gdLst/>
            <a:ahLst/>
            <a:cxnLst/>
            <a:rect l="l" t="t" r="r" b="b"/>
            <a:pathLst>
              <a:path w="11125200" h="4526280">
                <a:moveTo>
                  <a:pt x="0" y="4526280"/>
                </a:moveTo>
                <a:lnTo>
                  <a:pt x="11125200" y="4526280"/>
                </a:lnTo>
                <a:lnTo>
                  <a:pt x="11125200" y="0"/>
                </a:lnTo>
                <a:lnTo>
                  <a:pt x="0" y="0"/>
                </a:lnTo>
                <a:lnTo>
                  <a:pt x="0" y="452628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852916" y="5157215"/>
            <a:ext cx="2665730" cy="0"/>
          </a:xfrm>
          <a:custGeom>
            <a:avLst/>
            <a:gdLst/>
            <a:ahLst/>
            <a:cxnLst/>
            <a:rect l="l" t="t" r="r" b="b"/>
            <a:pathLst>
              <a:path w="2665729">
                <a:moveTo>
                  <a:pt x="0" y="0"/>
                </a:moveTo>
                <a:lnTo>
                  <a:pt x="2665476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284464" y="5157215"/>
            <a:ext cx="344805" cy="0"/>
          </a:xfrm>
          <a:custGeom>
            <a:avLst/>
            <a:gdLst/>
            <a:ahLst/>
            <a:cxnLst/>
            <a:rect l="l" t="t" r="r" b="b"/>
            <a:pathLst>
              <a:path w="344804">
                <a:moveTo>
                  <a:pt x="0" y="0"/>
                </a:moveTo>
                <a:lnTo>
                  <a:pt x="344424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999476" y="5157215"/>
            <a:ext cx="60960" cy="0"/>
          </a:xfrm>
          <a:custGeom>
            <a:avLst/>
            <a:gdLst/>
            <a:ahLst/>
            <a:cxnLst/>
            <a:rect l="l" t="t" r="r" b="b"/>
            <a:pathLst>
              <a:path w="60959">
                <a:moveTo>
                  <a:pt x="0" y="0"/>
                </a:moveTo>
                <a:lnTo>
                  <a:pt x="60959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716011" y="5157215"/>
            <a:ext cx="59690" cy="0"/>
          </a:xfrm>
          <a:custGeom>
            <a:avLst/>
            <a:gdLst/>
            <a:ahLst/>
            <a:cxnLst/>
            <a:rect l="l" t="t" r="r" b="b"/>
            <a:pathLst>
              <a:path w="59690">
                <a:moveTo>
                  <a:pt x="0" y="0"/>
                </a:moveTo>
                <a:lnTo>
                  <a:pt x="59436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147815" y="5157215"/>
            <a:ext cx="1344295" cy="0"/>
          </a:xfrm>
          <a:custGeom>
            <a:avLst/>
            <a:gdLst/>
            <a:ahLst/>
            <a:cxnLst/>
            <a:rect l="l" t="t" r="r" b="b"/>
            <a:pathLst>
              <a:path w="1344295">
                <a:moveTo>
                  <a:pt x="0" y="0"/>
                </a:moveTo>
                <a:lnTo>
                  <a:pt x="1344167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864352" y="5157215"/>
            <a:ext cx="59690" cy="0"/>
          </a:xfrm>
          <a:custGeom>
            <a:avLst/>
            <a:gdLst/>
            <a:ahLst/>
            <a:cxnLst/>
            <a:rect l="l" t="t" r="r" b="b"/>
            <a:pathLst>
              <a:path w="59689">
                <a:moveTo>
                  <a:pt x="0" y="0"/>
                </a:moveTo>
                <a:lnTo>
                  <a:pt x="59436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579364" y="5157215"/>
            <a:ext cx="60960" cy="0"/>
          </a:xfrm>
          <a:custGeom>
            <a:avLst/>
            <a:gdLst/>
            <a:ahLst/>
            <a:cxnLst/>
            <a:rect l="l" t="t" r="r" b="b"/>
            <a:pathLst>
              <a:path w="60960">
                <a:moveTo>
                  <a:pt x="0" y="0"/>
                </a:moveTo>
                <a:lnTo>
                  <a:pt x="6096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727703" y="5157215"/>
            <a:ext cx="1628139" cy="0"/>
          </a:xfrm>
          <a:custGeom>
            <a:avLst/>
            <a:gdLst/>
            <a:ahLst/>
            <a:cxnLst/>
            <a:rect l="l" t="t" r="r" b="b"/>
            <a:pathLst>
              <a:path w="1628139">
                <a:moveTo>
                  <a:pt x="0" y="0"/>
                </a:moveTo>
                <a:lnTo>
                  <a:pt x="1627632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442715" y="5157215"/>
            <a:ext cx="60960" cy="0"/>
          </a:xfrm>
          <a:custGeom>
            <a:avLst/>
            <a:gdLst/>
            <a:ahLst/>
            <a:cxnLst/>
            <a:rect l="l" t="t" r="r" b="b"/>
            <a:pathLst>
              <a:path w="60960">
                <a:moveTo>
                  <a:pt x="0" y="0"/>
                </a:moveTo>
                <a:lnTo>
                  <a:pt x="6096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591055" y="5157215"/>
            <a:ext cx="1628139" cy="0"/>
          </a:xfrm>
          <a:custGeom>
            <a:avLst/>
            <a:gdLst/>
            <a:ahLst/>
            <a:cxnLst/>
            <a:rect l="l" t="t" r="r" b="b"/>
            <a:pathLst>
              <a:path w="1628139">
                <a:moveTo>
                  <a:pt x="0" y="0"/>
                </a:moveTo>
                <a:lnTo>
                  <a:pt x="1627632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307591" y="5157215"/>
            <a:ext cx="59690" cy="0"/>
          </a:xfrm>
          <a:custGeom>
            <a:avLst/>
            <a:gdLst/>
            <a:ahLst/>
            <a:cxnLst/>
            <a:rect l="l" t="t" r="r" b="b"/>
            <a:pathLst>
              <a:path w="59690">
                <a:moveTo>
                  <a:pt x="0" y="0"/>
                </a:moveTo>
                <a:lnTo>
                  <a:pt x="59436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38200" y="5157215"/>
            <a:ext cx="245745" cy="0"/>
          </a:xfrm>
          <a:custGeom>
            <a:avLst/>
            <a:gdLst/>
            <a:ahLst/>
            <a:cxnLst/>
            <a:rect l="l" t="t" r="r" b="b"/>
            <a:pathLst>
              <a:path w="245744">
                <a:moveTo>
                  <a:pt x="0" y="0"/>
                </a:moveTo>
                <a:lnTo>
                  <a:pt x="245363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284464" y="4584191"/>
            <a:ext cx="3234055" cy="0"/>
          </a:xfrm>
          <a:custGeom>
            <a:avLst/>
            <a:gdLst/>
            <a:ahLst/>
            <a:cxnLst/>
            <a:rect l="l" t="t" r="r" b="b"/>
            <a:pathLst>
              <a:path w="3234054">
                <a:moveTo>
                  <a:pt x="0" y="0"/>
                </a:moveTo>
                <a:lnTo>
                  <a:pt x="3233928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999476" y="4584191"/>
            <a:ext cx="60960" cy="0"/>
          </a:xfrm>
          <a:custGeom>
            <a:avLst/>
            <a:gdLst/>
            <a:ahLst/>
            <a:cxnLst/>
            <a:rect l="l" t="t" r="r" b="b"/>
            <a:pathLst>
              <a:path w="60959">
                <a:moveTo>
                  <a:pt x="0" y="0"/>
                </a:moveTo>
                <a:lnTo>
                  <a:pt x="60959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716011" y="4584191"/>
            <a:ext cx="59690" cy="0"/>
          </a:xfrm>
          <a:custGeom>
            <a:avLst/>
            <a:gdLst/>
            <a:ahLst/>
            <a:cxnLst/>
            <a:rect l="l" t="t" r="r" b="b"/>
            <a:pathLst>
              <a:path w="59690">
                <a:moveTo>
                  <a:pt x="0" y="0"/>
                </a:moveTo>
                <a:lnTo>
                  <a:pt x="59436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591055" y="4584191"/>
            <a:ext cx="5901055" cy="0"/>
          </a:xfrm>
          <a:custGeom>
            <a:avLst/>
            <a:gdLst/>
            <a:ahLst/>
            <a:cxnLst/>
            <a:rect l="l" t="t" r="r" b="b"/>
            <a:pathLst>
              <a:path w="5901055">
                <a:moveTo>
                  <a:pt x="0" y="0"/>
                </a:moveTo>
                <a:lnTo>
                  <a:pt x="5900928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38200" y="4584191"/>
            <a:ext cx="528955" cy="0"/>
          </a:xfrm>
          <a:custGeom>
            <a:avLst/>
            <a:gdLst/>
            <a:ahLst/>
            <a:cxnLst/>
            <a:rect l="l" t="t" r="r" b="b"/>
            <a:pathLst>
              <a:path w="528955">
                <a:moveTo>
                  <a:pt x="0" y="0"/>
                </a:moveTo>
                <a:lnTo>
                  <a:pt x="528828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284464" y="4009644"/>
            <a:ext cx="3234055" cy="0"/>
          </a:xfrm>
          <a:custGeom>
            <a:avLst/>
            <a:gdLst/>
            <a:ahLst/>
            <a:cxnLst/>
            <a:rect l="l" t="t" r="r" b="b"/>
            <a:pathLst>
              <a:path w="3234054">
                <a:moveTo>
                  <a:pt x="0" y="0"/>
                </a:moveTo>
                <a:lnTo>
                  <a:pt x="3233928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999476" y="4009644"/>
            <a:ext cx="60960" cy="0"/>
          </a:xfrm>
          <a:custGeom>
            <a:avLst/>
            <a:gdLst/>
            <a:ahLst/>
            <a:cxnLst/>
            <a:rect l="l" t="t" r="r" b="b"/>
            <a:pathLst>
              <a:path w="60959">
                <a:moveTo>
                  <a:pt x="0" y="0"/>
                </a:moveTo>
                <a:lnTo>
                  <a:pt x="60959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716011" y="4009644"/>
            <a:ext cx="59690" cy="0"/>
          </a:xfrm>
          <a:custGeom>
            <a:avLst/>
            <a:gdLst/>
            <a:ahLst/>
            <a:cxnLst/>
            <a:rect l="l" t="t" r="r" b="b"/>
            <a:pathLst>
              <a:path w="59690">
                <a:moveTo>
                  <a:pt x="0" y="0"/>
                </a:moveTo>
                <a:lnTo>
                  <a:pt x="59436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38200" y="4009644"/>
            <a:ext cx="6654165" cy="0"/>
          </a:xfrm>
          <a:custGeom>
            <a:avLst/>
            <a:gdLst/>
            <a:ahLst/>
            <a:cxnLst/>
            <a:rect l="l" t="t" r="r" b="b"/>
            <a:pathLst>
              <a:path w="6654165">
                <a:moveTo>
                  <a:pt x="0" y="0"/>
                </a:moveTo>
                <a:lnTo>
                  <a:pt x="6653783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999476" y="3436620"/>
            <a:ext cx="3519170" cy="0"/>
          </a:xfrm>
          <a:custGeom>
            <a:avLst/>
            <a:gdLst/>
            <a:ahLst/>
            <a:cxnLst/>
            <a:rect l="l" t="t" r="r" b="b"/>
            <a:pathLst>
              <a:path w="3519170">
                <a:moveTo>
                  <a:pt x="0" y="0"/>
                </a:moveTo>
                <a:lnTo>
                  <a:pt x="3518916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38200" y="3436620"/>
            <a:ext cx="6937375" cy="0"/>
          </a:xfrm>
          <a:custGeom>
            <a:avLst/>
            <a:gdLst/>
            <a:ahLst/>
            <a:cxnLst/>
            <a:rect l="l" t="t" r="r" b="b"/>
            <a:pathLst>
              <a:path w="6937375">
                <a:moveTo>
                  <a:pt x="0" y="0"/>
                </a:moveTo>
                <a:lnTo>
                  <a:pt x="6937248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38200" y="2862072"/>
            <a:ext cx="10680700" cy="0"/>
          </a:xfrm>
          <a:custGeom>
            <a:avLst/>
            <a:gdLst/>
            <a:ahLst/>
            <a:cxnLst/>
            <a:rect l="l" t="t" r="r" b="b"/>
            <a:pathLst>
              <a:path w="10680700">
                <a:moveTo>
                  <a:pt x="0" y="0"/>
                </a:moveTo>
                <a:lnTo>
                  <a:pt x="10680192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38200" y="2289048"/>
            <a:ext cx="10680700" cy="0"/>
          </a:xfrm>
          <a:custGeom>
            <a:avLst/>
            <a:gdLst/>
            <a:ahLst/>
            <a:cxnLst/>
            <a:rect l="l" t="t" r="r" b="b"/>
            <a:pathLst>
              <a:path w="10680700">
                <a:moveTo>
                  <a:pt x="0" y="0"/>
                </a:moveTo>
                <a:lnTo>
                  <a:pt x="10680192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83563" y="4814315"/>
            <a:ext cx="224154" cy="917575"/>
          </a:xfrm>
          <a:custGeom>
            <a:avLst/>
            <a:gdLst/>
            <a:ahLst/>
            <a:cxnLst/>
            <a:rect l="l" t="t" r="r" b="b"/>
            <a:pathLst>
              <a:path w="224155" h="917575">
                <a:moveTo>
                  <a:pt x="224028" y="0"/>
                </a:moveTo>
                <a:lnTo>
                  <a:pt x="0" y="0"/>
                </a:lnTo>
                <a:lnTo>
                  <a:pt x="0" y="917447"/>
                </a:lnTo>
                <a:lnTo>
                  <a:pt x="224028" y="917447"/>
                </a:lnTo>
                <a:lnTo>
                  <a:pt x="224028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218688" y="4814315"/>
            <a:ext cx="224154" cy="917575"/>
          </a:xfrm>
          <a:custGeom>
            <a:avLst/>
            <a:gdLst/>
            <a:ahLst/>
            <a:cxnLst/>
            <a:rect l="l" t="t" r="r" b="b"/>
            <a:pathLst>
              <a:path w="224154" h="917575">
                <a:moveTo>
                  <a:pt x="224027" y="0"/>
                </a:moveTo>
                <a:lnTo>
                  <a:pt x="0" y="0"/>
                </a:lnTo>
                <a:lnTo>
                  <a:pt x="0" y="917447"/>
                </a:lnTo>
                <a:lnTo>
                  <a:pt x="224027" y="917447"/>
                </a:lnTo>
                <a:lnTo>
                  <a:pt x="224027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355335" y="4814315"/>
            <a:ext cx="224154" cy="917575"/>
          </a:xfrm>
          <a:custGeom>
            <a:avLst/>
            <a:gdLst/>
            <a:ahLst/>
            <a:cxnLst/>
            <a:rect l="l" t="t" r="r" b="b"/>
            <a:pathLst>
              <a:path w="224154" h="917575">
                <a:moveTo>
                  <a:pt x="224027" y="0"/>
                </a:moveTo>
                <a:lnTo>
                  <a:pt x="0" y="0"/>
                </a:lnTo>
                <a:lnTo>
                  <a:pt x="0" y="917447"/>
                </a:lnTo>
                <a:lnTo>
                  <a:pt x="224027" y="917447"/>
                </a:lnTo>
                <a:lnTo>
                  <a:pt x="224027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491983" y="3550920"/>
            <a:ext cx="224154" cy="2181225"/>
          </a:xfrm>
          <a:custGeom>
            <a:avLst/>
            <a:gdLst/>
            <a:ahLst/>
            <a:cxnLst/>
            <a:rect l="l" t="t" r="r" b="b"/>
            <a:pathLst>
              <a:path w="224154" h="2181225">
                <a:moveTo>
                  <a:pt x="224027" y="0"/>
                </a:moveTo>
                <a:lnTo>
                  <a:pt x="0" y="0"/>
                </a:lnTo>
                <a:lnTo>
                  <a:pt x="0" y="2180843"/>
                </a:lnTo>
                <a:lnTo>
                  <a:pt x="224027" y="2180843"/>
                </a:lnTo>
                <a:lnTo>
                  <a:pt x="224027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628631" y="5617464"/>
            <a:ext cx="222885" cy="114300"/>
          </a:xfrm>
          <a:custGeom>
            <a:avLst/>
            <a:gdLst/>
            <a:ahLst/>
            <a:cxnLst/>
            <a:rect l="l" t="t" r="r" b="b"/>
            <a:pathLst>
              <a:path w="222884" h="114300">
                <a:moveTo>
                  <a:pt x="222503" y="0"/>
                </a:moveTo>
                <a:lnTo>
                  <a:pt x="0" y="0"/>
                </a:lnTo>
                <a:lnTo>
                  <a:pt x="0" y="114300"/>
                </a:lnTo>
                <a:lnTo>
                  <a:pt x="222503" y="114300"/>
                </a:lnTo>
                <a:lnTo>
                  <a:pt x="222503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367027" y="4469891"/>
            <a:ext cx="224154" cy="1262380"/>
          </a:xfrm>
          <a:custGeom>
            <a:avLst/>
            <a:gdLst/>
            <a:ahLst/>
            <a:cxnLst/>
            <a:rect l="l" t="t" r="r" b="b"/>
            <a:pathLst>
              <a:path w="224155" h="1262379">
                <a:moveTo>
                  <a:pt x="224028" y="0"/>
                </a:moveTo>
                <a:lnTo>
                  <a:pt x="0" y="0"/>
                </a:lnTo>
                <a:lnTo>
                  <a:pt x="0" y="1261871"/>
                </a:lnTo>
                <a:lnTo>
                  <a:pt x="224028" y="1261871"/>
                </a:lnTo>
                <a:lnTo>
                  <a:pt x="224028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503676" y="4814315"/>
            <a:ext cx="224154" cy="917575"/>
          </a:xfrm>
          <a:custGeom>
            <a:avLst/>
            <a:gdLst/>
            <a:ahLst/>
            <a:cxnLst/>
            <a:rect l="l" t="t" r="r" b="b"/>
            <a:pathLst>
              <a:path w="224154" h="917575">
                <a:moveTo>
                  <a:pt x="224027" y="0"/>
                </a:moveTo>
                <a:lnTo>
                  <a:pt x="0" y="0"/>
                </a:lnTo>
                <a:lnTo>
                  <a:pt x="0" y="917447"/>
                </a:lnTo>
                <a:lnTo>
                  <a:pt x="224027" y="917447"/>
                </a:lnTo>
                <a:lnTo>
                  <a:pt x="224027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640323" y="4584191"/>
            <a:ext cx="224154" cy="1148080"/>
          </a:xfrm>
          <a:custGeom>
            <a:avLst/>
            <a:gdLst/>
            <a:ahLst/>
            <a:cxnLst/>
            <a:rect l="l" t="t" r="r" b="b"/>
            <a:pathLst>
              <a:path w="224154" h="1148079">
                <a:moveTo>
                  <a:pt x="224027" y="0"/>
                </a:moveTo>
                <a:lnTo>
                  <a:pt x="0" y="0"/>
                </a:lnTo>
                <a:lnTo>
                  <a:pt x="0" y="1147571"/>
                </a:lnTo>
                <a:lnTo>
                  <a:pt x="224027" y="1147571"/>
                </a:lnTo>
                <a:lnTo>
                  <a:pt x="224027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775447" y="2862072"/>
            <a:ext cx="224154" cy="2870200"/>
          </a:xfrm>
          <a:custGeom>
            <a:avLst/>
            <a:gdLst/>
            <a:ahLst/>
            <a:cxnLst/>
            <a:rect l="l" t="t" r="r" b="b"/>
            <a:pathLst>
              <a:path w="224154" h="2870200">
                <a:moveTo>
                  <a:pt x="224027" y="0"/>
                </a:moveTo>
                <a:lnTo>
                  <a:pt x="0" y="0"/>
                </a:lnTo>
                <a:lnTo>
                  <a:pt x="0" y="2869691"/>
                </a:lnTo>
                <a:lnTo>
                  <a:pt x="224027" y="2869691"/>
                </a:lnTo>
                <a:lnTo>
                  <a:pt x="224027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912095" y="5501640"/>
            <a:ext cx="224154" cy="230504"/>
          </a:xfrm>
          <a:custGeom>
            <a:avLst/>
            <a:gdLst/>
            <a:ahLst/>
            <a:cxnLst/>
            <a:rect l="l" t="t" r="r" b="b"/>
            <a:pathLst>
              <a:path w="224154" h="230504">
                <a:moveTo>
                  <a:pt x="224027" y="0"/>
                </a:moveTo>
                <a:lnTo>
                  <a:pt x="0" y="0"/>
                </a:lnTo>
                <a:lnTo>
                  <a:pt x="0" y="230124"/>
                </a:lnTo>
                <a:lnTo>
                  <a:pt x="224027" y="230124"/>
                </a:lnTo>
                <a:lnTo>
                  <a:pt x="224027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652016" y="5157215"/>
            <a:ext cx="224154" cy="574675"/>
          </a:xfrm>
          <a:custGeom>
            <a:avLst/>
            <a:gdLst/>
            <a:ahLst/>
            <a:cxnLst/>
            <a:rect l="l" t="t" r="r" b="b"/>
            <a:pathLst>
              <a:path w="224155" h="574675">
                <a:moveTo>
                  <a:pt x="224027" y="0"/>
                </a:moveTo>
                <a:lnTo>
                  <a:pt x="0" y="0"/>
                </a:lnTo>
                <a:lnTo>
                  <a:pt x="0" y="574547"/>
                </a:lnTo>
                <a:lnTo>
                  <a:pt x="224027" y="574547"/>
                </a:lnTo>
                <a:lnTo>
                  <a:pt x="224027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788664" y="5157215"/>
            <a:ext cx="222885" cy="574675"/>
          </a:xfrm>
          <a:custGeom>
            <a:avLst/>
            <a:gdLst/>
            <a:ahLst/>
            <a:cxnLst/>
            <a:rect l="l" t="t" r="r" b="b"/>
            <a:pathLst>
              <a:path w="222885" h="574675">
                <a:moveTo>
                  <a:pt x="222503" y="0"/>
                </a:moveTo>
                <a:lnTo>
                  <a:pt x="0" y="0"/>
                </a:lnTo>
                <a:lnTo>
                  <a:pt x="0" y="574547"/>
                </a:lnTo>
                <a:lnTo>
                  <a:pt x="222503" y="574547"/>
                </a:lnTo>
                <a:lnTo>
                  <a:pt x="222503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923788" y="5042915"/>
            <a:ext cx="224154" cy="688975"/>
          </a:xfrm>
          <a:custGeom>
            <a:avLst/>
            <a:gdLst/>
            <a:ahLst/>
            <a:cxnLst/>
            <a:rect l="l" t="t" r="r" b="b"/>
            <a:pathLst>
              <a:path w="224154" h="688975">
                <a:moveTo>
                  <a:pt x="224027" y="0"/>
                </a:moveTo>
                <a:lnTo>
                  <a:pt x="0" y="0"/>
                </a:lnTo>
                <a:lnTo>
                  <a:pt x="0" y="688847"/>
                </a:lnTo>
                <a:lnTo>
                  <a:pt x="224027" y="688847"/>
                </a:lnTo>
                <a:lnTo>
                  <a:pt x="224027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060435" y="3436620"/>
            <a:ext cx="224154" cy="2295525"/>
          </a:xfrm>
          <a:custGeom>
            <a:avLst/>
            <a:gdLst/>
            <a:ahLst/>
            <a:cxnLst/>
            <a:rect l="l" t="t" r="r" b="b"/>
            <a:pathLst>
              <a:path w="224154" h="2295525">
                <a:moveTo>
                  <a:pt x="224028" y="0"/>
                </a:moveTo>
                <a:lnTo>
                  <a:pt x="0" y="0"/>
                </a:lnTo>
                <a:lnTo>
                  <a:pt x="0" y="2295143"/>
                </a:lnTo>
                <a:lnTo>
                  <a:pt x="224028" y="2295143"/>
                </a:lnTo>
                <a:lnTo>
                  <a:pt x="224028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197083" y="5387340"/>
            <a:ext cx="224154" cy="344805"/>
          </a:xfrm>
          <a:custGeom>
            <a:avLst/>
            <a:gdLst/>
            <a:ahLst/>
            <a:cxnLst/>
            <a:rect l="l" t="t" r="r" b="b"/>
            <a:pathLst>
              <a:path w="224154" h="344804">
                <a:moveTo>
                  <a:pt x="224027" y="0"/>
                </a:moveTo>
                <a:lnTo>
                  <a:pt x="0" y="0"/>
                </a:lnTo>
                <a:lnTo>
                  <a:pt x="0" y="344424"/>
                </a:lnTo>
                <a:lnTo>
                  <a:pt x="224027" y="344424"/>
                </a:lnTo>
                <a:lnTo>
                  <a:pt x="224027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935479" y="5617464"/>
            <a:ext cx="224154" cy="114300"/>
          </a:xfrm>
          <a:custGeom>
            <a:avLst/>
            <a:gdLst/>
            <a:ahLst/>
            <a:cxnLst/>
            <a:rect l="l" t="t" r="r" b="b"/>
            <a:pathLst>
              <a:path w="224155" h="114300">
                <a:moveTo>
                  <a:pt x="224027" y="0"/>
                </a:moveTo>
                <a:lnTo>
                  <a:pt x="0" y="0"/>
                </a:lnTo>
                <a:lnTo>
                  <a:pt x="0" y="114300"/>
                </a:lnTo>
                <a:lnTo>
                  <a:pt x="224027" y="114300"/>
                </a:lnTo>
                <a:lnTo>
                  <a:pt x="224027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072128" y="5501640"/>
            <a:ext cx="224154" cy="230504"/>
          </a:xfrm>
          <a:custGeom>
            <a:avLst/>
            <a:gdLst/>
            <a:ahLst/>
            <a:cxnLst/>
            <a:rect l="l" t="t" r="r" b="b"/>
            <a:pathLst>
              <a:path w="224154" h="230504">
                <a:moveTo>
                  <a:pt x="224027" y="0"/>
                </a:moveTo>
                <a:lnTo>
                  <a:pt x="0" y="0"/>
                </a:lnTo>
                <a:lnTo>
                  <a:pt x="0" y="230124"/>
                </a:lnTo>
                <a:lnTo>
                  <a:pt x="224027" y="230124"/>
                </a:lnTo>
                <a:lnTo>
                  <a:pt x="224027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208776" y="5501640"/>
            <a:ext cx="224154" cy="230504"/>
          </a:xfrm>
          <a:custGeom>
            <a:avLst/>
            <a:gdLst/>
            <a:ahLst/>
            <a:cxnLst/>
            <a:rect l="l" t="t" r="r" b="b"/>
            <a:pathLst>
              <a:path w="224154" h="230504">
                <a:moveTo>
                  <a:pt x="224027" y="0"/>
                </a:moveTo>
                <a:lnTo>
                  <a:pt x="0" y="0"/>
                </a:lnTo>
                <a:lnTo>
                  <a:pt x="0" y="230124"/>
                </a:lnTo>
                <a:lnTo>
                  <a:pt x="224027" y="230124"/>
                </a:lnTo>
                <a:lnTo>
                  <a:pt x="224027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345423" y="5273040"/>
            <a:ext cx="224154" cy="459105"/>
          </a:xfrm>
          <a:custGeom>
            <a:avLst/>
            <a:gdLst/>
            <a:ahLst/>
            <a:cxnLst/>
            <a:rect l="l" t="t" r="r" b="b"/>
            <a:pathLst>
              <a:path w="224154" h="459104">
                <a:moveTo>
                  <a:pt x="224027" y="0"/>
                </a:moveTo>
                <a:lnTo>
                  <a:pt x="0" y="0"/>
                </a:lnTo>
                <a:lnTo>
                  <a:pt x="0" y="458724"/>
                </a:lnTo>
                <a:lnTo>
                  <a:pt x="224027" y="458724"/>
                </a:lnTo>
                <a:lnTo>
                  <a:pt x="224027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480547" y="5617464"/>
            <a:ext cx="224154" cy="114300"/>
          </a:xfrm>
          <a:custGeom>
            <a:avLst/>
            <a:gdLst/>
            <a:ahLst/>
            <a:cxnLst/>
            <a:rect l="l" t="t" r="r" b="b"/>
            <a:pathLst>
              <a:path w="224154" h="114300">
                <a:moveTo>
                  <a:pt x="224027" y="0"/>
                </a:moveTo>
                <a:lnTo>
                  <a:pt x="0" y="0"/>
                </a:lnTo>
                <a:lnTo>
                  <a:pt x="0" y="114300"/>
                </a:lnTo>
                <a:lnTo>
                  <a:pt x="224027" y="114300"/>
                </a:lnTo>
                <a:lnTo>
                  <a:pt x="224027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220467" y="5617464"/>
            <a:ext cx="224154" cy="114300"/>
          </a:xfrm>
          <a:custGeom>
            <a:avLst/>
            <a:gdLst/>
            <a:ahLst/>
            <a:cxnLst/>
            <a:rect l="l" t="t" r="r" b="b"/>
            <a:pathLst>
              <a:path w="224155" h="114300">
                <a:moveTo>
                  <a:pt x="224027" y="0"/>
                </a:moveTo>
                <a:lnTo>
                  <a:pt x="0" y="0"/>
                </a:lnTo>
                <a:lnTo>
                  <a:pt x="0" y="114300"/>
                </a:lnTo>
                <a:lnTo>
                  <a:pt x="224027" y="114300"/>
                </a:lnTo>
                <a:lnTo>
                  <a:pt x="224027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492240" y="5501640"/>
            <a:ext cx="224154" cy="230504"/>
          </a:xfrm>
          <a:custGeom>
            <a:avLst/>
            <a:gdLst/>
            <a:ahLst/>
            <a:cxnLst/>
            <a:rect l="l" t="t" r="r" b="b"/>
            <a:pathLst>
              <a:path w="224154" h="230504">
                <a:moveTo>
                  <a:pt x="224028" y="0"/>
                </a:moveTo>
                <a:lnTo>
                  <a:pt x="0" y="0"/>
                </a:lnTo>
                <a:lnTo>
                  <a:pt x="0" y="230124"/>
                </a:lnTo>
                <a:lnTo>
                  <a:pt x="224028" y="230124"/>
                </a:lnTo>
                <a:lnTo>
                  <a:pt x="224028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628888" y="4928615"/>
            <a:ext cx="224154" cy="803275"/>
          </a:xfrm>
          <a:custGeom>
            <a:avLst/>
            <a:gdLst/>
            <a:ahLst/>
            <a:cxnLst/>
            <a:rect l="l" t="t" r="r" b="b"/>
            <a:pathLst>
              <a:path w="224154" h="803275">
                <a:moveTo>
                  <a:pt x="224027" y="0"/>
                </a:moveTo>
                <a:lnTo>
                  <a:pt x="0" y="0"/>
                </a:lnTo>
                <a:lnTo>
                  <a:pt x="0" y="803147"/>
                </a:lnTo>
                <a:lnTo>
                  <a:pt x="224027" y="803147"/>
                </a:lnTo>
                <a:lnTo>
                  <a:pt x="224027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505455" y="5501640"/>
            <a:ext cx="224154" cy="230504"/>
          </a:xfrm>
          <a:custGeom>
            <a:avLst/>
            <a:gdLst/>
            <a:ahLst/>
            <a:cxnLst/>
            <a:rect l="l" t="t" r="r" b="b"/>
            <a:pathLst>
              <a:path w="224155" h="230504">
                <a:moveTo>
                  <a:pt x="224027" y="0"/>
                </a:moveTo>
                <a:lnTo>
                  <a:pt x="0" y="0"/>
                </a:lnTo>
                <a:lnTo>
                  <a:pt x="0" y="230124"/>
                </a:lnTo>
                <a:lnTo>
                  <a:pt x="224027" y="230124"/>
                </a:lnTo>
                <a:lnTo>
                  <a:pt x="224027" y="0"/>
                </a:lnTo>
                <a:close/>
              </a:path>
            </a:pathLst>
          </a:custGeom>
          <a:solidFill>
            <a:srgbClr val="6FAC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640579" y="5501640"/>
            <a:ext cx="224154" cy="230504"/>
          </a:xfrm>
          <a:custGeom>
            <a:avLst/>
            <a:gdLst/>
            <a:ahLst/>
            <a:cxnLst/>
            <a:rect l="l" t="t" r="r" b="b"/>
            <a:pathLst>
              <a:path w="224154" h="230504">
                <a:moveTo>
                  <a:pt x="224028" y="0"/>
                </a:moveTo>
                <a:lnTo>
                  <a:pt x="0" y="0"/>
                </a:lnTo>
                <a:lnTo>
                  <a:pt x="0" y="230124"/>
                </a:lnTo>
                <a:lnTo>
                  <a:pt x="224028" y="230124"/>
                </a:lnTo>
                <a:lnTo>
                  <a:pt x="224028" y="0"/>
                </a:lnTo>
                <a:close/>
              </a:path>
            </a:pathLst>
          </a:custGeom>
          <a:solidFill>
            <a:srgbClr val="6FAC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913876" y="5617464"/>
            <a:ext cx="224154" cy="114300"/>
          </a:xfrm>
          <a:custGeom>
            <a:avLst/>
            <a:gdLst/>
            <a:ahLst/>
            <a:cxnLst/>
            <a:rect l="l" t="t" r="r" b="b"/>
            <a:pathLst>
              <a:path w="224154" h="114300">
                <a:moveTo>
                  <a:pt x="224027" y="0"/>
                </a:moveTo>
                <a:lnTo>
                  <a:pt x="0" y="0"/>
                </a:lnTo>
                <a:lnTo>
                  <a:pt x="0" y="114300"/>
                </a:lnTo>
                <a:lnTo>
                  <a:pt x="224027" y="114300"/>
                </a:lnTo>
                <a:lnTo>
                  <a:pt x="224027" y="0"/>
                </a:lnTo>
                <a:close/>
              </a:path>
            </a:pathLst>
          </a:custGeom>
          <a:solidFill>
            <a:srgbClr val="6FAC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38200" y="5731764"/>
            <a:ext cx="10680700" cy="0"/>
          </a:xfrm>
          <a:custGeom>
            <a:avLst/>
            <a:gdLst/>
            <a:ahLst/>
            <a:cxnLst/>
            <a:rect l="l" t="t" r="r" b="b"/>
            <a:pathLst>
              <a:path w="10680700">
                <a:moveTo>
                  <a:pt x="0" y="0"/>
                </a:moveTo>
                <a:lnTo>
                  <a:pt x="10680192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 txBox="1"/>
          <p:nvPr/>
        </p:nvSpPr>
        <p:spPr>
          <a:xfrm>
            <a:off x="661212" y="5638291"/>
            <a:ext cx="8382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661212" y="5064379"/>
            <a:ext cx="8382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585858"/>
                </a:solidFill>
                <a:latin typeface="Calibri"/>
                <a:cs typeface="Calibri"/>
              </a:rPr>
              <a:t>5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603300" y="4490466"/>
            <a:ext cx="14160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solidFill>
                  <a:srgbClr val="585858"/>
                </a:solidFill>
                <a:latin typeface="Calibri"/>
                <a:cs typeface="Calibri"/>
              </a:rPr>
              <a:t>10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603300" y="3916426"/>
            <a:ext cx="14160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solidFill>
                  <a:srgbClr val="585858"/>
                </a:solidFill>
                <a:latin typeface="Calibri"/>
                <a:cs typeface="Calibri"/>
              </a:rPr>
              <a:t>15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603300" y="3342513"/>
            <a:ext cx="14160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solidFill>
                  <a:srgbClr val="585858"/>
                </a:solidFill>
                <a:latin typeface="Calibri"/>
                <a:cs typeface="Calibri"/>
              </a:rPr>
              <a:t>20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603300" y="2768600"/>
            <a:ext cx="14160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solidFill>
                  <a:srgbClr val="585858"/>
                </a:solidFill>
                <a:latin typeface="Calibri"/>
                <a:cs typeface="Calibri"/>
              </a:rPr>
              <a:t>25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603300" y="2194686"/>
            <a:ext cx="14160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solidFill>
                  <a:srgbClr val="585858"/>
                </a:solidFill>
                <a:latin typeface="Calibri"/>
                <a:cs typeface="Calibri"/>
              </a:rPr>
              <a:t>30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1629282" y="5809589"/>
            <a:ext cx="55435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Barnsley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3714369" y="5809589"/>
            <a:ext cx="65595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D</a:t>
            </a:r>
            <a:r>
              <a:rPr sz="1200" spc="-10" dirty="0">
                <a:solidFill>
                  <a:srgbClr val="585858"/>
                </a:solidFill>
                <a:latin typeface="Calibri"/>
                <a:cs typeface="Calibri"/>
              </a:rPr>
              <a:t>o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n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c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ast</a:t>
            </a:r>
            <a:r>
              <a:rPr sz="1200" spc="-10" dirty="0">
                <a:solidFill>
                  <a:srgbClr val="585858"/>
                </a:solidFill>
                <a:latin typeface="Calibri"/>
                <a:cs typeface="Calibri"/>
              </a:rPr>
              <a:t>e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r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5817489" y="5809589"/>
            <a:ext cx="72326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Rotherham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8030718" y="5809589"/>
            <a:ext cx="5702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Sheffield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10259059" y="5809589"/>
            <a:ext cx="38608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O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t</a:t>
            </a:r>
            <a:r>
              <a:rPr sz="1200" spc="-10" dirty="0">
                <a:solidFill>
                  <a:srgbClr val="585858"/>
                </a:solidFill>
                <a:latin typeface="Calibri"/>
                <a:cs typeface="Calibri"/>
              </a:rPr>
              <a:t>h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er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8" name="object 6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732532" y="6185915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19" h="83820">
                <a:moveTo>
                  <a:pt x="0" y="83820"/>
                </a:moveTo>
                <a:lnTo>
                  <a:pt x="83819" y="83820"/>
                </a:lnTo>
                <a:lnTo>
                  <a:pt x="83819" y="0"/>
                </a:lnTo>
                <a:lnTo>
                  <a:pt x="0" y="0"/>
                </a:lnTo>
                <a:lnTo>
                  <a:pt x="0" y="8382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009388" y="6185915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20" h="83820">
                <a:moveTo>
                  <a:pt x="0" y="83820"/>
                </a:moveTo>
                <a:lnTo>
                  <a:pt x="83820" y="83820"/>
                </a:lnTo>
                <a:lnTo>
                  <a:pt x="83820" y="0"/>
                </a:lnTo>
                <a:lnTo>
                  <a:pt x="0" y="0"/>
                </a:lnTo>
                <a:lnTo>
                  <a:pt x="0" y="8382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286243" y="6185915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20" h="83820">
                <a:moveTo>
                  <a:pt x="0" y="83820"/>
                </a:moveTo>
                <a:lnTo>
                  <a:pt x="83820" y="83820"/>
                </a:lnTo>
                <a:lnTo>
                  <a:pt x="83820" y="0"/>
                </a:lnTo>
                <a:lnTo>
                  <a:pt x="0" y="0"/>
                </a:lnTo>
                <a:lnTo>
                  <a:pt x="0" y="8382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732532" y="6444996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19" h="83820">
                <a:moveTo>
                  <a:pt x="0" y="83819"/>
                </a:moveTo>
                <a:lnTo>
                  <a:pt x="83819" y="83819"/>
                </a:lnTo>
                <a:lnTo>
                  <a:pt x="83819" y="0"/>
                </a:lnTo>
                <a:lnTo>
                  <a:pt x="0" y="0"/>
                </a:lnTo>
                <a:lnTo>
                  <a:pt x="0" y="83819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 txBox="1"/>
          <p:nvPr/>
        </p:nvSpPr>
        <p:spPr>
          <a:xfrm>
            <a:off x="2841117" y="6028646"/>
            <a:ext cx="1901189" cy="547370"/>
          </a:xfrm>
          <a:prstGeom prst="rect">
            <a:avLst/>
          </a:prstGeom>
        </p:spPr>
        <p:txBody>
          <a:bodyPr vert="horz" wrap="square" lIns="0" tIns="908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15"/>
              </a:spcBef>
            </a:pP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Less than £10k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10"/>
              </a:spcBef>
            </a:pP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Between £500k and 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£1</a:t>
            </a:r>
            <a:r>
              <a:rPr sz="1200" spc="-55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million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3" name="object 7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009388" y="6444996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20" h="83820">
                <a:moveTo>
                  <a:pt x="0" y="83819"/>
                </a:moveTo>
                <a:lnTo>
                  <a:pt x="83820" y="83819"/>
                </a:lnTo>
                <a:lnTo>
                  <a:pt x="83820" y="0"/>
                </a:lnTo>
                <a:lnTo>
                  <a:pt x="0" y="0"/>
                </a:lnTo>
                <a:lnTo>
                  <a:pt x="0" y="83819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 txBox="1"/>
          <p:nvPr/>
        </p:nvSpPr>
        <p:spPr>
          <a:xfrm>
            <a:off x="5117972" y="6028646"/>
            <a:ext cx="2132965" cy="547370"/>
          </a:xfrm>
          <a:prstGeom prst="rect">
            <a:avLst/>
          </a:prstGeom>
        </p:spPr>
        <p:txBody>
          <a:bodyPr vert="horz" wrap="square" lIns="0" tIns="908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15"/>
              </a:spcBef>
            </a:pP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Between £10k and £100k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10"/>
              </a:spcBef>
            </a:pP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Between £1 million 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and £5</a:t>
            </a:r>
            <a:r>
              <a:rPr sz="1200" spc="-25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million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5" name="object 7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286243" y="6444996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20" h="83820">
                <a:moveTo>
                  <a:pt x="0" y="83819"/>
                </a:moveTo>
                <a:lnTo>
                  <a:pt x="83820" y="83819"/>
                </a:lnTo>
                <a:lnTo>
                  <a:pt x="83820" y="0"/>
                </a:lnTo>
                <a:lnTo>
                  <a:pt x="0" y="0"/>
                </a:lnTo>
                <a:lnTo>
                  <a:pt x="0" y="83819"/>
                </a:lnTo>
                <a:close/>
              </a:path>
            </a:pathLst>
          </a:custGeom>
          <a:solidFill>
            <a:srgbClr val="6FAC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 txBox="1"/>
          <p:nvPr/>
        </p:nvSpPr>
        <p:spPr>
          <a:xfrm>
            <a:off x="7394829" y="6028646"/>
            <a:ext cx="1668145" cy="547370"/>
          </a:xfrm>
          <a:prstGeom prst="rect">
            <a:avLst/>
          </a:prstGeom>
        </p:spPr>
        <p:txBody>
          <a:bodyPr vert="horz" wrap="square" lIns="0" tIns="908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15"/>
              </a:spcBef>
            </a:pP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Between £100k and</a:t>
            </a:r>
            <a:r>
              <a:rPr sz="1200" spc="-30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£500k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10"/>
              </a:spcBef>
            </a:pP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Over £5</a:t>
            </a:r>
            <a:r>
              <a:rPr sz="1200" spc="5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million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7" name="object 77"/>
          <p:cNvSpPr txBox="1">
            <a:spLocks noGrp="1"/>
          </p:cNvSpPr>
          <p:nvPr>
            <p:ph type="title"/>
          </p:nvPr>
        </p:nvSpPr>
        <p:spPr>
          <a:xfrm>
            <a:off x="916939" y="1327531"/>
            <a:ext cx="545909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spc="-95" dirty="0">
                <a:latin typeface="Cambria"/>
                <a:cs typeface="Cambria"/>
              </a:rPr>
              <a:t>Location </a:t>
            </a:r>
            <a:r>
              <a:rPr sz="4400" b="1" spc="-204" dirty="0">
                <a:latin typeface="Cambria"/>
                <a:cs typeface="Cambria"/>
              </a:rPr>
              <a:t>and</a:t>
            </a:r>
            <a:r>
              <a:rPr sz="4400" b="1" spc="20" dirty="0">
                <a:latin typeface="Cambria"/>
                <a:cs typeface="Cambria"/>
              </a:rPr>
              <a:t> </a:t>
            </a:r>
            <a:r>
              <a:rPr sz="4400" b="1" spc="-135" dirty="0">
                <a:latin typeface="Cambria"/>
                <a:cs typeface="Cambria"/>
              </a:rPr>
              <a:t>turnover</a:t>
            </a:r>
            <a:endParaRPr sz="4400" dirty="0">
              <a:latin typeface="Cambria"/>
              <a:cs typeface="Cambria"/>
            </a:endParaRPr>
          </a:p>
        </p:txBody>
      </p:sp>
      <p:sp>
        <p:nvSpPr>
          <p:cNvPr id="78" name="object 7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1074420"/>
          </a:xfrm>
          <a:custGeom>
            <a:avLst/>
            <a:gdLst/>
            <a:ahLst/>
            <a:cxnLst/>
            <a:rect l="l" t="t" r="r" b="b"/>
            <a:pathLst>
              <a:path w="12192000" h="1074420">
                <a:moveTo>
                  <a:pt x="0" y="1074420"/>
                </a:moveTo>
                <a:lnTo>
                  <a:pt x="12192000" y="1074420"/>
                </a:lnTo>
                <a:lnTo>
                  <a:pt x="12192000" y="0"/>
                </a:lnTo>
                <a:lnTo>
                  <a:pt x="0" y="0"/>
                </a:lnTo>
                <a:lnTo>
                  <a:pt x="0" y="10744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059923" y="182879"/>
            <a:ext cx="1836420" cy="7391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074419"/>
            <a:ext cx="12192000" cy="5783580"/>
          </a:xfrm>
          <a:custGeom>
            <a:avLst/>
            <a:gdLst/>
            <a:ahLst/>
            <a:cxnLst/>
            <a:rect l="l" t="t" r="r" b="b"/>
            <a:pathLst>
              <a:path w="12192000" h="5783580">
                <a:moveTo>
                  <a:pt x="0" y="5783579"/>
                </a:moveTo>
                <a:lnTo>
                  <a:pt x="12192000" y="5783579"/>
                </a:lnTo>
                <a:lnTo>
                  <a:pt x="12192000" y="0"/>
                </a:lnTo>
                <a:lnTo>
                  <a:pt x="0" y="0"/>
                </a:lnTo>
                <a:lnTo>
                  <a:pt x="0" y="5783579"/>
                </a:lnTo>
                <a:close/>
              </a:path>
            </a:pathLst>
          </a:custGeom>
          <a:solidFill>
            <a:srgbClr val="9299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33400" y="2148839"/>
            <a:ext cx="11125200" cy="4526280"/>
          </a:xfrm>
          <a:custGeom>
            <a:avLst/>
            <a:gdLst/>
            <a:ahLst/>
            <a:cxnLst/>
            <a:rect l="l" t="t" r="r" b="b"/>
            <a:pathLst>
              <a:path w="11125200" h="4526280">
                <a:moveTo>
                  <a:pt x="0" y="4526280"/>
                </a:moveTo>
                <a:lnTo>
                  <a:pt x="11125200" y="4526280"/>
                </a:lnTo>
                <a:lnTo>
                  <a:pt x="11125200" y="0"/>
                </a:lnTo>
                <a:lnTo>
                  <a:pt x="0" y="0"/>
                </a:lnTo>
                <a:lnTo>
                  <a:pt x="0" y="452628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162543" y="4919471"/>
            <a:ext cx="3355975" cy="0"/>
          </a:xfrm>
          <a:custGeom>
            <a:avLst/>
            <a:gdLst/>
            <a:ahLst/>
            <a:cxnLst/>
            <a:rect l="l" t="t" r="r" b="b"/>
            <a:pathLst>
              <a:path w="3355975">
                <a:moveTo>
                  <a:pt x="0" y="0"/>
                </a:moveTo>
                <a:lnTo>
                  <a:pt x="3355848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911083" y="4919471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4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661147" y="4919471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4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775959" y="4919471"/>
            <a:ext cx="1687195" cy="0"/>
          </a:xfrm>
          <a:custGeom>
            <a:avLst/>
            <a:gdLst/>
            <a:ahLst/>
            <a:cxnLst/>
            <a:rect l="l" t="t" r="r" b="b"/>
            <a:pathLst>
              <a:path w="1687195">
                <a:moveTo>
                  <a:pt x="0" y="0"/>
                </a:moveTo>
                <a:lnTo>
                  <a:pt x="1687067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524500" y="4919471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39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387852" y="4919471"/>
            <a:ext cx="1938655" cy="0"/>
          </a:xfrm>
          <a:custGeom>
            <a:avLst/>
            <a:gdLst/>
            <a:ahLst/>
            <a:cxnLst/>
            <a:rect l="l" t="t" r="r" b="b"/>
            <a:pathLst>
              <a:path w="1938654">
                <a:moveTo>
                  <a:pt x="0" y="0"/>
                </a:moveTo>
                <a:lnTo>
                  <a:pt x="1938527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754123" y="4919471"/>
            <a:ext cx="1435735" cy="0"/>
          </a:xfrm>
          <a:custGeom>
            <a:avLst/>
            <a:gdLst/>
            <a:ahLst/>
            <a:cxnLst/>
            <a:rect l="l" t="t" r="r" b="b"/>
            <a:pathLst>
              <a:path w="1435735">
                <a:moveTo>
                  <a:pt x="0" y="0"/>
                </a:moveTo>
                <a:lnTo>
                  <a:pt x="1435608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502663" y="4919471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4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51203" y="4919471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4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38200" y="4919471"/>
            <a:ext cx="216535" cy="0"/>
          </a:xfrm>
          <a:custGeom>
            <a:avLst/>
            <a:gdLst/>
            <a:ahLst/>
            <a:cxnLst/>
            <a:rect l="l" t="t" r="r" b="b"/>
            <a:pathLst>
              <a:path w="216534">
                <a:moveTo>
                  <a:pt x="0" y="0"/>
                </a:moveTo>
                <a:lnTo>
                  <a:pt x="216408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911083" y="4626864"/>
            <a:ext cx="3607435" cy="0"/>
          </a:xfrm>
          <a:custGeom>
            <a:avLst/>
            <a:gdLst/>
            <a:ahLst/>
            <a:cxnLst/>
            <a:rect l="l" t="t" r="r" b="b"/>
            <a:pathLst>
              <a:path w="3607434">
                <a:moveTo>
                  <a:pt x="0" y="0"/>
                </a:moveTo>
                <a:lnTo>
                  <a:pt x="3607308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661147" y="4626864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4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775959" y="4626864"/>
            <a:ext cx="1687195" cy="0"/>
          </a:xfrm>
          <a:custGeom>
            <a:avLst/>
            <a:gdLst/>
            <a:ahLst/>
            <a:cxnLst/>
            <a:rect l="l" t="t" r="r" b="b"/>
            <a:pathLst>
              <a:path w="1687195">
                <a:moveTo>
                  <a:pt x="0" y="0"/>
                </a:moveTo>
                <a:lnTo>
                  <a:pt x="1687067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387852" y="4626864"/>
            <a:ext cx="2190115" cy="0"/>
          </a:xfrm>
          <a:custGeom>
            <a:avLst/>
            <a:gdLst/>
            <a:ahLst/>
            <a:cxnLst/>
            <a:rect l="l" t="t" r="r" b="b"/>
            <a:pathLst>
              <a:path w="2190115">
                <a:moveTo>
                  <a:pt x="0" y="0"/>
                </a:moveTo>
                <a:lnTo>
                  <a:pt x="2189988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38200" y="4626864"/>
            <a:ext cx="2352040" cy="0"/>
          </a:xfrm>
          <a:custGeom>
            <a:avLst/>
            <a:gdLst/>
            <a:ahLst/>
            <a:cxnLst/>
            <a:rect l="l" t="t" r="r" b="b"/>
            <a:pathLst>
              <a:path w="2352040">
                <a:moveTo>
                  <a:pt x="0" y="0"/>
                </a:moveTo>
                <a:lnTo>
                  <a:pt x="2351532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911083" y="4334255"/>
            <a:ext cx="3607435" cy="0"/>
          </a:xfrm>
          <a:custGeom>
            <a:avLst/>
            <a:gdLst/>
            <a:ahLst/>
            <a:cxnLst/>
            <a:rect l="l" t="t" r="r" b="b"/>
            <a:pathLst>
              <a:path w="3607434">
                <a:moveTo>
                  <a:pt x="0" y="0"/>
                </a:moveTo>
                <a:lnTo>
                  <a:pt x="3607308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661147" y="4334255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4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38200" y="4334255"/>
            <a:ext cx="6624955" cy="0"/>
          </a:xfrm>
          <a:custGeom>
            <a:avLst/>
            <a:gdLst/>
            <a:ahLst/>
            <a:cxnLst/>
            <a:rect l="l" t="t" r="r" b="b"/>
            <a:pathLst>
              <a:path w="6624955">
                <a:moveTo>
                  <a:pt x="0" y="0"/>
                </a:moveTo>
                <a:lnTo>
                  <a:pt x="6624828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661147" y="4041647"/>
            <a:ext cx="3857625" cy="0"/>
          </a:xfrm>
          <a:custGeom>
            <a:avLst/>
            <a:gdLst/>
            <a:ahLst/>
            <a:cxnLst/>
            <a:rect l="l" t="t" r="r" b="b"/>
            <a:pathLst>
              <a:path w="3857625">
                <a:moveTo>
                  <a:pt x="0" y="0"/>
                </a:moveTo>
                <a:lnTo>
                  <a:pt x="3857244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38200" y="4041647"/>
            <a:ext cx="6624955" cy="0"/>
          </a:xfrm>
          <a:custGeom>
            <a:avLst/>
            <a:gdLst/>
            <a:ahLst/>
            <a:cxnLst/>
            <a:rect l="l" t="t" r="r" b="b"/>
            <a:pathLst>
              <a:path w="6624955">
                <a:moveTo>
                  <a:pt x="0" y="0"/>
                </a:moveTo>
                <a:lnTo>
                  <a:pt x="6624828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661147" y="3750564"/>
            <a:ext cx="3857625" cy="0"/>
          </a:xfrm>
          <a:custGeom>
            <a:avLst/>
            <a:gdLst/>
            <a:ahLst/>
            <a:cxnLst/>
            <a:rect l="l" t="t" r="r" b="b"/>
            <a:pathLst>
              <a:path w="3857625">
                <a:moveTo>
                  <a:pt x="0" y="0"/>
                </a:moveTo>
                <a:lnTo>
                  <a:pt x="3857244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38200" y="3750564"/>
            <a:ext cx="6624955" cy="0"/>
          </a:xfrm>
          <a:custGeom>
            <a:avLst/>
            <a:gdLst/>
            <a:ahLst/>
            <a:cxnLst/>
            <a:rect l="l" t="t" r="r" b="b"/>
            <a:pathLst>
              <a:path w="6624955">
                <a:moveTo>
                  <a:pt x="0" y="0"/>
                </a:moveTo>
                <a:lnTo>
                  <a:pt x="6624828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661147" y="3457955"/>
            <a:ext cx="3857625" cy="0"/>
          </a:xfrm>
          <a:custGeom>
            <a:avLst/>
            <a:gdLst/>
            <a:ahLst/>
            <a:cxnLst/>
            <a:rect l="l" t="t" r="r" b="b"/>
            <a:pathLst>
              <a:path w="3857625">
                <a:moveTo>
                  <a:pt x="0" y="0"/>
                </a:moveTo>
                <a:lnTo>
                  <a:pt x="3857244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38200" y="3457955"/>
            <a:ext cx="6624955" cy="0"/>
          </a:xfrm>
          <a:custGeom>
            <a:avLst/>
            <a:gdLst/>
            <a:ahLst/>
            <a:cxnLst/>
            <a:rect l="l" t="t" r="r" b="b"/>
            <a:pathLst>
              <a:path w="6624955">
                <a:moveTo>
                  <a:pt x="0" y="0"/>
                </a:moveTo>
                <a:lnTo>
                  <a:pt x="6624828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661147" y="3165348"/>
            <a:ext cx="3857625" cy="0"/>
          </a:xfrm>
          <a:custGeom>
            <a:avLst/>
            <a:gdLst/>
            <a:ahLst/>
            <a:cxnLst/>
            <a:rect l="l" t="t" r="r" b="b"/>
            <a:pathLst>
              <a:path w="3857625">
                <a:moveTo>
                  <a:pt x="0" y="0"/>
                </a:moveTo>
                <a:lnTo>
                  <a:pt x="3857244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38200" y="3165348"/>
            <a:ext cx="6624955" cy="0"/>
          </a:xfrm>
          <a:custGeom>
            <a:avLst/>
            <a:gdLst/>
            <a:ahLst/>
            <a:cxnLst/>
            <a:rect l="l" t="t" r="r" b="b"/>
            <a:pathLst>
              <a:path w="6624955">
                <a:moveTo>
                  <a:pt x="0" y="0"/>
                </a:moveTo>
                <a:lnTo>
                  <a:pt x="6624828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661147" y="2872739"/>
            <a:ext cx="3857625" cy="0"/>
          </a:xfrm>
          <a:custGeom>
            <a:avLst/>
            <a:gdLst/>
            <a:ahLst/>
            <a:cxnLst/>
            <a:rect l="l" t="t" r="r" b="b"/>
            <a:pathLst>
              <a:path w="3857625">
                <a:moveTo>
                  <a:pt x="0" y="0"/>
                </a:moveTo>
                <a:lnTo>
                  <a:pt x="3857244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38200" y="2872739"/>
            <a:ext cx="6624955" cy="0"/>
          </a:xfrm>
          <a:custGeom>
            <a:avLst/>
            <a:gdLst/>
            <a:ahLst/>
            <a:cxnLst/>
            <a:rect l="l" t="t" r="r" b="b"/>
            <a:pathLst>
              <a:path w="6624955">
                <a:moveTo>
                  <a:pt x="0" y="0"/>
                </a:moveTo>
                <a:lnTo>
                  <a:pt x="6624828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661147" y="2581655"/>
            <a:ext cx="3857625" cy="0"/>
          </a:xfrm>
          <a:custGeom>
            <a:avLst/>
            <a:gdLst/>
            <a:ahLst/>
            <a:cxnLst/>
            <a:rect l="l" t="t" r="r" b="b"/>
            <a:pathLst>
              <a:path w="3857625">
                <a:moveTo>
                  <a:pt x="0" y="0"/>
                </a:moveTo>
                <a:lnTo>
                  <a:pt x="3857244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38200" y="2581655"/>
            <a:ext cx="6624955" cy="0"/>
          </a:xfrm>
          <a:custGeom>
            <a:avLst/>
            <a:gdLst/>
            <a:ahLst/>
            <a:cxnLst/>
            <a:rect l="l" t="t" r="r" b="b"/>
            <a:pathLst>
              <a:path w="6624955">
                <a:moveTo>
                  <a:pt x="0" y="0"/>
                </a:moveTo>
                <a:lnTo>
                  <a:pt x="6624828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38200" y="2289048"/>
            <a:ext cx="10680700" cy="0"/>
          </a:xfrm>
          <a:custGeom>
            <a:avLst/>
            <a:gdLst/>
            <a:ahLst/>
            <a:cxnLst/>
            <a:rect l="l" t="t" r="r" b="b"/>
            <a:pathLst>
              <a:path w="10680700">
                <a:moveTo>
                  <a:pt x="0" y="0"/>
                </a:moveTo>
                <a:lnTo>
                  <a:pt x="10680192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54608" y="4684776"/>
            <a:ext cx="196850" cy="525780"/>
          </a:xfrm>
          <a:custGeom>
            <a:avLst/>
            <a:gdLst/>
            <a:ahLst/>
            <a:cxnLst/>
            <a:rect l="l" t="t" r="r" b="b"/>
            <a:pathLst>
              <a:path w="196850" h="525779">
                <a:moveTo>
                  <a:pt x="196595" y="0"/>
                </a:moveTo>
                <a:lnTo>
                  <a:pt x="0" y="0"/>
                </a:lnTo>
                <a:lnTo>
                  <a:pt x="0" y="525780"/>
                </a:lnTo>
                <a:lnTo>
                  <a:pt x="196595" y="525780"/>
                </a:lnTo>
                <a:lnTo>
                  <a:pt x="196595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189732" y="4392167"/>
            <a:ext cx="198120" cy="818515"/>
          </a:xfrm>
          <a:custGeom>
            <a:avLst/>
            <a:gdLst/>
            <a:ahLst/>
            <a:cxnLst/>
            <a:rect l="l" t="t" r="r" b="b"/>
            <a:pathLst>
              <a:path w="198120" h="818514">
                <a:moveTo>
                  <a:pt x="198119" y="0"/>
                </a:moveTo>
                <a:lnTo>
                  <a:pt x="0" y="0"/>
                </a:lnTo>
                <a:lnTo>
                  <a:pt x="0" y="818387"/>
                </a:lnTo>
                <a:lnTo>
                  <a:pt x="198119" y="818387"/>
                </a:lnTo>
                <a:lnTo>
                  <a:pt x="198119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326379" y="4742688"/>
            <a:ext cx="198120" cy="467995"/>
          </a:xfrm>
          <a:custGeom>
            <a:avLst/>
            <a:gdLst/>
            <a:ahLst/>
            <a:cxnLst/>
            <a:rect l="l" t="t" r="r" b="b"/>
            <a:pathLst>
              <a:path w="198120" h="467995">
                <a:moveTo>
                  <a:pt x="198120" y="0"/>
                </a:moveTo>
                <a:lnTo>
                  <a:pt x="0" y="0"/>
                </a:lnTo>
                <a:lnTo>
                  <a:pt x="0" y="467868"/>
                </a:lnTo>
                <a:lnTo>
                  <a:pt x="198120" y="467868"/>
                </a:lnTo>
                <a:lnTo>
                  <a:pt x="198120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463028" y="2464307"/>
            <a:ext cx="198120" cy="2746375"/>
          </a:xfrm>
          <a:custGeom>
            <a:avLst/>
            <a:gdLst/>
            <a:ahLst/>
            <a:cxnLst/>
            <a:rect l="l" t="t" r="r" b="b"/>
            <a:pathLst>
              <a:path w="198120" h="2746375">
                <a:moveTo>
                  <a:pt x="198120" y="0"/>
                </a:moveTo>
                <a:lnTo>
                  <a:pt x="0" y="0"/>
                </a:lnTo>
                <a:lnTo>
                  <a:pt x="0" y="2746247"/>
                </a:lnTo>
                <a:lnTo>
                  <a:pt x="198120" y="2746247"/>
                </a:lnTo>
                <a:lnTo>
                  <a:pt x="198120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599676" y="4919471"/>
            <a:ext cx="196850" cy="291465"/>
          </a:xfrm>
          <a:custGeom>
            <a:avLst/>
            <a:gdLst/>
            <a:ahLst/>
            <a:cxnLst/>
            <a:rect l="l" t="t" r="r" b="b"/>
            <a:pathLst>
              <a:path w="196850" h="291464">
                <a:moveTo>
                  <a:pt x="196596" y="0"/>
                </a:moveTo>
                <a:lnTo>
                  <a:pt x="0" y="0"/>
                </a:lnTo>
                <a:lnTo>
                  <a:pt x="0" y="291083"/>
                </a:lnTo>
                <a:lnTo>
                  <a:pt x="196596" y="291083"/>
                </a:lnTo>
                <a:lnTo>
                  <a:pt x="196596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304544" y="4802123"/>
            <a:ext cx="198120" cy="408940"/>
          </a:xfrm>
          <a:custGeom>
            <a:avLst/>
            <a:gdLst/>
            <a:ahLst/>
            <a:cxnLst/>
            <a:rect l="l" t="t" r="r" b="b"/>
            <a:pathLst>
              <a:path w="198119" h="408939">
                <a:moveTo>
                  <a:pt x="198119" y="0"/>
                </a:moveTo>
                <a:lnTo>
                  <a:pt x="0" y="0"/>
                </a:lnTo>
                <a:lnTo>
                  <a:pt x="0" y="408431"/>
                </a:lnTo>
                <a:lnTo>
                  <a:pt x="198119" y="408431"/>
                </a:lnTo>
                <a:lnTo>
                  <a:pt x="198119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441191" y="5035296"/>
            <a:ext cx="198120" cy="175260"/>
          </a:xfrm>
          <a:custGeom>
            <a:avLst/>
            <a:gdLst/>
            <a:ahLst/>
            <a:cxnLst/>
            <a:rect l="l" t="t" r="r" b="b"/>
            <a:pathLst>
              <a:path w="198120" h="175260">
                <a:moveTo>
                  <a:pt x="198120" y="0"/>
                </a:moveTo>
                <a:lnTo>
                  <a:pt x="0" y="0"/>
                </a:lnTo>
                <a:lnTo>
                  <a:pt x="0" y="175259"/>
                </a:lnTo>
                <a:lnTo>
                  <a:pt x="198120" y="175259"/>
                </a:lnTo>
                <a:lnTo>
                  <a:pt x="198120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577840" y="4567428"/>
            <a:ext cx="198120" cy="643255"/>
          </a:xfrm>
          <a:custGeom>
            <a:avLst/>
            <a:gdLst/>
            <a:ahLst/>
            <a:cxnLst/>
            <a:rect l="l" t="t" r="r" b="b"/>
            <a:pathLst>
              <a:path w="198120" h="643254">
                <a:moveTo>
                  <a:pt x="198120" y="0"/>
                </a:moveTo>
                <a:lnTo>
                  <a:pt x="0" y="0"/>
                </a:lnTo>
                <a:lnTo>
                  <a:pt x="0" y="643128"/>
                </a:lnTo>
                <a:lnTo>
                  <a:pt x="198120" y="643128"/>
                </a:lnTo>
                <a:lnTo>
                  <a:pt x="198120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714488" y="4158996"/>
            <a:ext cx="196850" cy="1051560"/>
          </a:xfrm>
          <a:custGeom>
            <a:avLst/>
            <a:gdLst/>
            <a:ahLst/>
            <a:cxnLst/>
            <a:rect l="l" t="t" r="r" b="b"/>
            <a:pathLst>
              <a:path w="196850" h="1051560">
                <a:moveTo>
                  <a:pt x="196595" y="0"/>
                </a:moveTo>
                <a:lnTo>
                  <a:pt x="0" y="0"/>
                </a:lnTo>
                <a:lnTo>
                  <a:pt x="0" y="1051559"/>
                </a:lnTo>
                <a:lnTo>
                  <a:pt x="196595" y="1051559"/>
                </a:lnTo>
                <a:lnTo>
                  <a:pt x="196595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556003" y="4684776"/>
            <a:ext cx="198120" cy="525780"/>
          </a:xfrm>
          <a:custGeom>
            <a:avLst/>
            <a:gdLst/>
            <a:ahLst/>
            <a:cxnLst/>
            <a:rect l="l" t="t" r="r" b="b"/>
            <a:pathLst>
              <a:path w="198119" h="525779">
                <a:moveTo>
                  <a:pt x="198120" y="0"/>
                </a:moveTo>
                <a:lnTo>
                  <a:pt x="0" y="0"/>
                </a:lnTo>
                <a:lnTo>
                  <a:pt x="0" y="525780"/>
                </a:lnTo>
                <a:lnTo>
                  <a:pt x="198120" y="525780"/>
                </a:lnTo>
                <a:lnTo>
                  <a:pt x="198120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692652" y="5094732"/>
            <a:ext cx="196850" cy="116205"/>
          </a:xfrm>
          <a:custGeom>
            <a:avLst/>
            <a:gdLst/>
            <a:ahLst/>
            <a:cxnLst/>
            <a:rect l="l" t="t" r="r" b="b"/>
            <a:pathLst>
              <a:path w="196850" h="116204">
                <a:moveTo>
                  <a:pt x="196596" y="0"/>
                </a:moveTo>
                <a:lnTo>
                  <a:pt x="0" y="0"/>
                </a:lnTo>
                <a:lnTo>
                  <a:pt x="0" y="115824"/>
                </a:lnTo>
                <a:lnTo>
                  <a:pt x="196596" y="115824"/>
                </a:lnTo>
                <a:lnTo>
                  <a:pt x="196596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829300" y="5035296"/>
            <a:ext cx="196850" cy="175260"/>
          </a:xfrm>
          <a:custGeom>
            <a:avLst/>
            <a:gdLst/>
            <a:ahLst/>
            <a:cxnLst/>
            <a:rect l="l" t="t" r="r" b="b"/>
            <a:pathLst>
              <a:path w="196850" h="175260">
                <a:moveTo>
                  <a:pt x="196596" y="0"/>
                </a:moveTo>
                <a:lnTo>
                  <a:pt x="0" y="0"/>
                </a:lnTo>
                <a:lnTo>
                  <a:pt x="0" y="175259"/>
                </a:lnTo>
                <a:lnTo>
                  <a:pt x="196596" y="175259"/>
                </a:lnTo>
                <a:lnTo>
                  <a:pt x="196596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964423" y="4860035"/>
            <a:ext cx="198120" cy="350520"/>
          </a:xfrm>
          <a:custGeom>
            <a:avLst/>
            <a:gdLst/>
            <a:ahLst/>
            <a:cxnLst/>
            <a:rect l="l" t="t" r="r" b="b"/>
            <a:pathLst>
              <a:path w="198120" h="350520">
                <a:moveTo>
                  <a:pt x="198120" y="0"/>
                </a:moveTo>
                <a:lnTo>
                  <a:pt x="0" y="0"/>
                </a:lnTo>
                <a:lnTo>
                  <a:pt x="0" y="350519"/>
                </a:lnTo>
                <a:lnTo>
                  <a:pt x="198120" y="350519"/>
                </a:lnTo>
                <a:lnTo>
                  <a:pt x="198120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101071" y="5181600"/>
            <a:ext cx="198120" cy="0"/>
          </a:xfrm>
          <a:custGeom>
            <a:avLst/>
            <a:gdLst/>
            <a:ahLst/>
            <a:cxnLst/>
            <a:rect l="l" t="t" r="r" b="b"/>
            <a:pathLst>
              <a:path w="198120">
                <a:moveTo>
                  <a:pt x="0" y="0"/>
                </a:moveTo>
                <a:lnTo>
                  <a:pt x="198120" y="0"/>
                </a:lnTo>
              </a:path>
            </a:pathLst>
          </a:custGeom>
          <a:ln w="57912">
            <a:solidFill>
              <a:srgbClr val="A4A4A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807464" y="5181600"/>
            <a:ext cx="196850" cy="0"/>
          </a:xfrm>
          <a:custGeom>
            <a:avLst/>
            <a:gdLst/>
            <a:ahLst/>
            <a:cxnLst/>
            <a:rect l="l" t="t" r="r" b="b"/>
            <a:pathLst>
              <a:path w="196850">
                <a:moveTo>
                  <a:pt x="0" y="0"/>
                </a:moveTo>
                <a:lnTo>
                  <a:pt x="196596" y="0"/>
                </a:lnTo>
              </a:path>
            </a:pathLst>
          </a:custGeom>
          <a:ln w="57912">
            <a:solidFill>
              <a:srgbClr val="FFC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942588" y="5035296"/>
            <a:ext cx="198120" cy="175260"/>
          </a:xfrm>
          <a:custGeom>
            <a:avLst/>
            <a:gdLst/>
            <a:ahLst/>
            <a:cxnLst/>
            <a:rect l="l" t="t" r="r" b="b"/>
            <a:pathLst>
              <a:path w="198120" h="175260">
                <a:moveTo>
                  <a:pt x="198120" y="0"/>
                </a:moveTo>
                <a:lnTo>
                  <a:pt x="0" y="0"/>
                </a:lnTo>
                <a:lnTo>
                  <a:pt x="0" y="175259"/>
                </a:lnTo>
                <a:lnTo>
                  <a:pt x="198120" y="175259"/>
                </a:lnTo>
                <a:lnTo>
                  <a:pt x="198120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079235" y="5094732"/>
            <a:ext cx="198120" cy="116205"/>
          </a:xfrm>
          <a:custGeom>
            <a:avLst/>
            <a:gdLst/>
            <a:ahLst/>
            <a:cxnLst/>
            <a:rect l="l" t="t" r="r" b="b"/>
            <a:pathLst>
              <a:path w="198120" h="116204">
                <a:moveTo>
                  <a:pt x="198119" y="0"/>
                </a:moveTo>
                <a:lnTo>
                  <a:pt x="0" y="0"/>
                </a:lnTo>
                <a:lnTo>
                  <a:pt x="0" y="115824"/>
                </a:lnTo>
                <a:lnTo>
                  <a:pt x="198119" y="115824"/>
                </a:lnTo>
                <a:lnTo>
                  <a:pt x="198119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352531" y="5181600"/>
            <a:ext cx="196850" cy="0"/>
          </a:xfrm>
          <a:custGeom>
            <a:avLst/>
            <a:gdLst/>
            <a:ahLst/>
            <a:cxnLst/>
            <a:rect l="l" t="t" r="r" b="b"/>
            <a:pathLst>
              <a:path w="196850">
                <a:moveTo>
                  <a:pt x="0" y="0"/>
                </a:moveTo>
                <a:lnTo>
                  <a:pt x="196596" y="0"/>
                </a:lnTo>
              </a:path>
            </a:pathLst>
          </a:custGeom>
          <a:ln w="57912">
            <a:solidFill>
              <a:srgbClr val="FFC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467343" y="5035296"/>
            <a:ext cx="196850" cy="175260"/>
          </a:xfrm>
          <a:custGeom>
            <a:avLst/>
            <a:gdLst/>
            <a:ahLst/>
            <a:cxnLst/>
            <a:rect l="l" t="t" r="r" b="b"/>
            <a:pathLst>
              <a:path w="196850" h="175260">
                <a:moveTo>
                  <a:pt x="0" y="175259"/>
                </a:moveTo>
                <a:lnTo>
                  <a:pt x="196596" y="175259"/>
                </a:lnTo>
                <a:lnTo>
                  <a:pt x="196596" y="0"/>
                </a:lnTo>
                <a:lnTo>
                  <a:pt x="0" y="0"/>
                </a:lnTo>
                <a:lnTo>
                  <a:pt x="0" y="175259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582156" y="5181600"/>
            <a:ext cx="196850" cy="0"/>
          </a:xfrm>
          <a:custGeom>
            <a:avLst/>
            <a:gdLst/>
            <a:ahLst/>
            <a:cxnLst/>
            <a:rect l="l" t="t" r="r" b="b"/>
            <a:pathLst>
              <a:path w="196850">
                <a:moveTo>
                  <a:pt x="0" y="0"/>
                </a:moveTo>
                <a:lnTo>
                  <a:pt x="196596" y="0"/>
                </a:lnTo>
              </a:path>
            </a:pathLst>
          </a:custGeom>
          <a:ln w="57912">
            <a:solidFill>
              <a:srgbClr val="6FAC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560320" y="5181600"/>
            <a:ext cx="196850" cy="0"/>
          </a:xfrm>
          <a:custGeom>
            <a:avLst/>
            <a:gdLst/>
            <a:ahLst/>
            <a:cxnLst/>
            <a:rect l="l" t="t" r="r" b="b"/>
            <a:pathLst>
              <a:path w="196850">
                <a:moveTo>
                  <a:pt x="0" y="0"/>
                </a:moveTo>
                <a:lnTo>
                  <a:pt x="196596" y="0"/>
                </a:lnTo>
              </a:path>
            </a:pathLst>
          </a:custGeom>
          <a:ln w="57912">
            <a:solidFill>
              <a:srgbClr val="25447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696967" y="5094732"/>
            <a:ext cx="196850" cy="116205"/>
          </a:xfrm>
          <a:custGeom>
            <a:avLst/>
            <a:gdLst/>
            <a:ahLst/>
            <a:cxnLst/>
            <a:rect l="l" t="t" r="r" b="b"/>
            <a:pathLst>
              <a:path w="196850" h="116204">
                <a:moveTo>
                  <a:pt x="196596" y="0"/>
                </a:moveTo>
                <a:lnTo>
                  <a:pt x="0" y="0"/>
                </a:lnTo>
                <a:lnTo>
                  <a:pt x="0" y="115824"/>
                </a:lnTo>
                <a:lnTo>
                  <a:pt x="196596" y="115824"/>
                </a:lnTo>
                <a:lnTo>
                  <a:pt x="196596" y="0"/>
                </a:lnTo>
                <a:close/>
              </a:path>
            </a:pathLst>
          </a:custGeom>
          <a:solidFill>
            <a:srgbClr val="25447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832092" y="5035296"/>
            <a:ext cx="198120" cy="175260"/>
          </a:xfrm>
          <a:custGeom>
            <a:avLst/>
            <a:gdLst/>
            <a:ahLst/>
            <a:cxnLst/>
            <a:rect l="l" t="t" r="r" b="b"/>
            <a:pathLst>
              <a:path w="198120" h="175260">
                <a:moveTo>
                  <a:pt x="198119" y="0"/>
                </a:moveTo>
                <a:lnTo>
                  <a:pt x="0" y="0"/>
                </a:lnTo>
                <a:lnTo>
                  <a:pt x="0" y="175259"/>
                </a:lnTo>
                <a:lnTo>
                  <a:pt x="198119" y="175259"/>
                </a:lnTo>
                <a:lnTo>
                  <a:pt x="198119" y="0"/>
                </a:lnTo>
                <a:close/>
              </a:path>
            </a:pathLst>
          </a:custGeom>
          <a:solidFill>
            <a:srgbClr val="25447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968740" y="5181600"/>
            <a:ext cx="198120" cy="0"/>
          </a:xfrm>
          <a:custGeom>
            <a:avLst/>
            <a:gdLst/>
            <a:ahLst/>
            <a:cxnLst/>
            <a:rect l="l" t="t" r="r" b="b"/>
            <a:pathLst>
              <a:path w="198120">
                <a:moveTo>
                  <a:pt x="0" y="0"/>
                </a:moveTo>
                <a:lnTo>
                  <a:pt x="198119" y="0"/>
                </a:lnTo>
              </a:path>
            </a:pathLst>
          </a:custGeom>
          <a:ln w="57912">
            <a:solidFill>
              <a:srgbClr val="25447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38200" y="5210555"/>
            <a:ext cx="10680700" cy="0"/>
          </a:xfrm>
          <a:custGeom>
            <a:avLst/>
            <a:gdLst/>
            <a:ahLst/>
            <a:cxnLst/>
            <a:rect l="l" t="t" r="r" b="b"/>
            <a:pathLst>
              <a:path w="10680700">
                <a:moveTo>
                  <a:pt x="0" y="0"/>
                </a:moveTo>
                <a:lnTo>
                  <a:pt x="10680192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 txBox="1"/>
          <p:nvPr/>
        </p:nvSpPr>
        <p:spPr>
          <a:xfrm>
            <a:off x="603300" y="2194686"/>
            <a:ext cx="141605" cy="30854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solidFill>
                  <a:srgbClr val="585858"/>
                </a:solidFill>
                <a:latin typeface="Calibri"/>
                <a:cs typeface="Calibri"/>
              </a:rPr>
              <a:t>50</a:t>
            </a: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900" spc="-5" dirty="0">
                <a:solidFill>
                  <a:srgbClr val="585858"/>
                </a:solidFill>
                <a:latin typeface="Calibri"/>
                <a:cs typeface="Calibri"/>
              </a:rPr>
              <a:t>45</a:t>
            </a: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900" spc="-5" dirty="0">
                <a:solidFill>
                  <a:srgbClr val="585858"/>
                </a:solidFill>
                <a:latin typeface="Calibri"/>
                <a:cs typeface="Calibri"/>
              </a:rPr>
              <a:t>40</a:t>
            </a: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900" spc="-5" dirty="0">
                <a:solidFill>
                  <a:srgbClr val="585858"/>
                </a:solidFill>
                <a:latin typeface="Calibri"/>
                <a:cs typeface="Calibri"/>
              </a:rPr>
              <a:t>35</a:t>
            </a: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900" spc="-5" dirty="0">
                <a:solidFill>
                  <a:srgbClr val="585858"/>
                </a:solidFill>
                <a:latin typeface="Calibri"/>
                <a:cs typeface="Calibri"/>
              </a:rPr>
              <a:t>30</a:t>
            </a: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900" spc="-5" dirty="0">
                <a:solidFill>
                  <a:srgbClr val="585858"/>
                </a:solidFill>
                <a:latin typeface="Calibri"/>
                <a:cs typeface="Calibri"/>
              </a:rPr>
              <a:t>25</a:t>
            </a: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900" spc="-5" dirty="0">
                <a:solidFill>
                  <a:srgbClr val="585858"/>
                </a:solidFill>
                <a:latin typeface="Calibri"/>
                <a:cs typeface="Calibri"/>
              </a:rPr>
              <a:t>20</a:t>
            </a: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900" spc="-5" dirty="0">
                <a:solidFill>
                  <a:srgbClr val="585858"/>
                </a:solidFill>
                <a:latin typeface="Calibri"/>
                <a:cs typeface="Calibri"/>
              </a:rPr>
              <a:t>15</a:t>
            </a: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9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900" spc="-5" dirty="0">
                <a:solidFill>
                  <a:srgbClr val="585858"/>
                </a:solidFill>
                <a:latin typeface="Calibri"/>
                <a:cs typeface="Calibri"/>
              </a:rPr>
              <a:t>10</a:t>
            </a: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000">
              <a:latin typeface="Calibri"/>
              <a:cs typeface="Calibri"/>
            </a:endParaRPr>
          </a:p>
          <a:p>
            <a:pPr marL="70485">
              <a:lnSpc>
                <a:spcPct val="100000"/>
              </a:lnSpc>
            </a:pPr>
            <a:r>
              <a:rPr sz="900" dirty="0">
                <a:solidFill>
                  <a:srgbClr val="585858"/>
                </a:solidFill>
                <a:latin typeface="Calibri"/>
                <a:cs typeface="Calibri"/>
              </a:rPr>
              <a:t>5</a:t>
            </a: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000">
              <a:latin typeface="Calibri"/>
              <a:cs typeface="Calibri"/>
            </a:endParaRPr>
          </a:p>
          <a:p>
            <a:pPr marL="70485">
              <a:lnSpc>
                <a:spcPct val="100000"/>
              </a:lnSpc>
            </a:pPr>
            <a:r>
              <a:rPr sz="900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1629282" y="5288660"/>
            <a:ext cx="697166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097405" algn="l"/>
                <a:tab pos="4200525" algn="l"/>
                <a:tab pos="6413500" algn="l"/>
              </a:tabLst>
            </a:pP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Barnsley	Doncaster	Rotherham	Sheffield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10259059" y="5288660"/>
            <a:ext cx="38608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O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t</a:t>
            </a:r>
            <a:r>
              <a:rPr sz="1200" spc="-10" dirty="0">
                <a:solidFill>
                  <a:srgbClr val="585858"/>
                </a:solidFill>
                <a:latin typeface="Calibri"/>
                <a:cs typeface="Calibri"/>
              </a:rPr>
              <a:t>h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er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3" name="object 6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14627" y="5664708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19" h="83820">
                <a:moveTo>
                  <a:pt x="0" y="83819"/>
                </a:moveTo>
                <a:lnTo>
                  <a:pt x="83819" y="83819"/>
                </a:lnTo>
                <a:lnTo>
                  <a:pt x="83819" y="0"/>
                </a:lnTo>
                <a:lnTo>
                  <a:pt x="0" y="0"/>
                </a:lnTo>
                <a:lnTo>
                  <a:pt x="0" y="83819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147815" y="5664708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20" h="83820">
                <a:moveTo>
                  <a:pt x="0" y="83819"/>
                </a:moveTo>
                <a:lnTo>
                  <a:pt x="83820" y="83819"/>
                </a:lnTo>
                <a:lnTo>
                  <a:pt x="83820" y="0"/>
                </a:lnTo>
                <a:lnTo>
                  <a:pt x="0" y="0"/>
                </a:lnTo>
                <a:lnTo>
                  <a:pt x="0" y="83819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14627" y="5925311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19" h="83820">
                <a:moveTo>
                  <a:pt x="0" y="83819"/>
                </a:moveTo>
                <a:lnTo>
                  <a:pt x="83819" y="83819"/>
                </a:lnTo>
                <a:lnTo>
                  <a:pt x="83819" y="0"/>
                </a:lnTo>
                <a:lnTo>
                  <a:pt x="0" y="0"/>
                </a:lnTo>
                <a:lnTo>
                  <a:pt x="0" y="83819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147815" y="5925311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20" h="83820">
                <a:moveTo>
                  <a:pt x="0" y="83819"/>
                </a:moveTo>
                <a:lnTo>
                  <a:pt x="83820" y="83819"/>
                </a:lnTo>
                <a:lnTo>
                  <a:pt x="83820" y="0"/>
                </a:lnTo>
                <a:lnTo>
                  <a:pt x="0" y="0"/>
                </a:lnTo>
                <a:lnTo>
                  <a:pt x="0" y="83819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14627" y="6185915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19" h="83820">
                <a:moveTo>
                  <a:pt x="0" y="83820"/>
                </a:moveTo>
                <a:lnTo>
                  <a:pt x="83819" y="83820"/>
                </a:lnTo>
                <a:lnTo>
                  <a:pt x="83819" y="0"/>
                </a:lnTo>
                <a:lnTo>
                  <a:pt x="0" y="0"/>
                </a:lnTo>
                <a:lnTo>
                  <a:pt x="0" y="8382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147815" y="6185915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20" h="83820">
                <a:moveTo>
                  <a:pt x="0" y="83820"/>
                </a:moveTo>
                <a:lnTo>
                  <a:pt x="83820" y="83820"/>
                </a:lnTo>
                <a:lnTo>
                  <a:pt x="83820" y="0"/>
                </a:lnTo>
                <a:lnTo>
                  <a:pt x="0" y="0"/>
                </a:lnTo>
                <a:lnTo>
                  <a:pt x="0" y="83820"/>
                </a:lnTo>
                <a:close/>
              </a:path>
            </a:pathLst>
          </a:custGeom>
          <a:solidFill>
            <a:srgbClr val="6FAC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 txBox="1"/>
          <p:nvPr/>
        </p:nvSpPr>
        <p:spPr>
          <a:xfrm>
            <a:off x="6256401" y="5508142"/>
            <a:ext cx="2211705" cy="8070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42400"/>
              </a:lnSpc>
              <a:spcBef>
                <a:spcPts val="100"/>
              </a:spcBef>
            </a:pP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Company Limited 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by 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Guarantee  Community Interest Company (CIC)  Company Limited 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by</a:t>
            </a:r>
            <a:r>
              <a:rPr sz="1200" spc="-20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Share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0" name="object 7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14627" y="6444996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19" h="83820">
                <a:moveTo>
                  <a:pt x="0" y="83819"/>
                </a:moveTo>
                <a:lnTo>
                  <a:pt x="83819" y="83819"/>
                </a:lnTo>
                <a:lnTo>
                  <a:pt x="83819" y="0"/>
                </a:lnTo>
                <a:lnTo>
                  <a:pt x="0" y="0"/>
                </a:lnTo>
                <a:lnTo>
                  <a:pt x="0" y="83819"/>
                </a:lnTo>
                <a:close/>
              </a:path>
            </a:pathLst>
          </a:custGeom>
          <a:solidFill>
            <a:srgbClr val="25447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 txBox="1"/>
          <p:nvPr/>
        </p:nvSpPr>
        <p:spPr>
          <a:xfrm>
            <a:off x="1322958" y="5508142"/>
            <a:ext cx="4799965" cy="1068070"/>
          </a:xfrm>
          <a:prstGeom prst="rect">
            <a:avLst/>
          </a:prstGeom>
        </p:spPr>
        <p:txBody>
          <a:bodyPr vert="horz" wrap="square" lIns="0" tIns="901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1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Charitable</a:t>
            </a:r>
            <a:r>
              <a:rPr sz="1200" spc="-10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Organisations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1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Group or 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unincorporated</a:t>
            </a:r>
            <a:r>
              <a:rPr sz="1200" spc="-10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association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1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A 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Mutual 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(e.g. Co-operative or Community Benefit Society, Credit Union</a:t>
            </a:r>
            <a:r>
              <a:rPr sz="1200" spc="-90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etc.)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15"/>
              </a:spcBef>
            </a:pP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Other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2" name="object 72"/>
          <p:cNvSpPr txBox="1">
            <a:spLocks noGrp="1"/>
          </p:cNvSpPr>
          <p:nvPr>
            <p:ph type="title"/>
          </p:nvPr>
        </p:nvSpPr>
        <p:spPr>
          <a:xfrm>
            <a:off x="916939" y="1327531"/>
            <a:ext cx="562610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spc="-95" dirty="0">
                <a:latin typeface="Cambria"/>
                <a:cs typeface="Cambria"/>
              </a:rPr>
              <a:t>Location </a:t>
            </a:r>
            <a:r>
              <a:rPr sz="4400" b="1" spc="-204" dirty="0">
                <a:latin typeface="Cambria"/>
                <a:cs typeface="Cambria"/>
              </a:rPr>
              <a:t>and</a:t>
            </a:r>
            <a:r>
              <a:rPr sz="4400" b="1" spc="25" dirty="0">
                <a:latin typeface="Cambria"/>
                <a:cs typeface="Cambria"/>
              </a:rPr>
              <a:t> </a:t>
            </a:r>
            <a:r>
              <a:rPr sz="4400" b="1" spc="-65" dirty="0">
                <a:latin typeface="Cambria"/>
                <a:cs typeface="Cambria"/>
              </a:rPr>
              <a:t>structure</a:t>
            </a:r>
            <a:endParaRPr sz="4400" dirty="0">
              <a:latin typeface="Cambria"/>
              <a:cs typeface="Cambria"/>
            </a:endParaRPr>
          </a:p>
        </p:txBody>
      </p:sp>
      <p:sp>
        <p:nvSpPr>
          <p:cNvPr id="73" name="object 7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1074420"/>
          </a:xfrm>
          <a:custGeom>
            <a:avLst/>
            <a:gdLst/>
            <a:ahLst/>
            <a:cxnLst/>
            <a:rect l="l" t="t" r="r" b="b"/>
            <a:pathLst>
              <a:path w="12192000" h="1074420">
                <a:moveTo>
                  <a:pt x="0" y="1074420"/>
                </a:moveTo>
                <a:lnTo>
                  <a:pt x="12192000" y="1074420"/>
                </a:lnTo>
                <a:lnTo>
                  <a:pt x="12192000" y="0"/>
                </a:lnTo>
                <a:lnTo>
                  <a:pt x="0" y="0"/>
                </a:lnTo>
                <a:lnTo>
                  <a:pt x="0" y="10744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059923" y="182879"/>
            <a:ext cx="1836420" cy="7391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074419"/>
            <a:ext cx="12192000" cy="5783580"/>
          </a:xfrm>
          <a:custGeom>
            <a:avLst/>
            <a:gdLst/>
            <a:ahLst/>
            <a:cxnLst/>
            <a:rect l="l" t="t" r="r" b="b"/>
            <a:pathLst>
              <a:path w="12192000" h="5783580">
                <a:moveTo>
                  <a:pt x="0" y="5783579"/>
                </a:moveTo>
                <a:lnTo>
                  <a:pt x="12192000" y="5783579"/>
                </a:lnTo>
                <a:lnTo>
                  <a:pt x="12192000" y="0"/>
                </a:lnTo>
                <a:lnTo>
                  <a:pt x="0" y="0"/>
                </a:lnTo>
                <a:lnTo>
                  <a:pt x="0" y="5783579"/>
                </a:lnTo>
                <a:close/>
              </a:path>
            </a:pathLst>
          </a:custGeom>
          <a:solidFill>
            <a:srgbClr val="DF4D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33400" y="2148839"/>
            <a:ext cx="11125200" cy="4526280"/>
          </a:xfrm>
          <a:custGeom>
            <a:avLst/>
            <a:gdLst/>
            <a:ahLst/>
            <a:cxnLst/>
            <a:rect l="l" t="t" r="r" b="b"/>
            <a:pathLst>
              <a:path w="11125200" h="4526280">
                <a:moveTo>
                  <a:pt x="0" y="4526280"/>
                </a:moveTo>
                <a:lnTo>
                  <a:pt x="11125200" y="4526280"/>
                </a:lnTo>
                <a:lnTo>
                  <a:pt x="11125200" y="0"/>
                </a:lnTo>
                <a:lnTo>
                  <a:pt x="0" y="0"/>
                </a:lnTo>
                <a:lnTo>
                  <a:pt x="0" y="452628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3212401" y="2284285"/>
          <a:ext cx="8148948" cy="36835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140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40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43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9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57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47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816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1470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1683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428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5049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15684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5273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5052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81534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</a:tblGrid>
              <a:tr h="15849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311">
                <a:tc gridSpan="1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solidFill>
                      <a:srgbClr val="4471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EC7C3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546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0311">
                <a:tc gridSpan="18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A4A4A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546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0312">
                <a:tc gridSpan="18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A4A4A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699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0312">
                <a:tc gridSpan="8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solidFill>
                      <a:srgbClr val="4471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8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EC7C3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A4A4A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546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0312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4471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10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solidFill>
                      <a:srgbClr val="EC7C3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A4A4A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546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0312"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solidFill>
                      <a:srgbClr val="4471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9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EC7C3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A4A4A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699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0312"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solidFill>
                      <a:srgbClr val="4471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8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EC7C3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A4A4A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697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3112135" y="6050991"/>
            <a:ext cx="21336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5" dirty="0">
                <a:solidFill>
                  <a:srgbClr val="585858"/>
                </a:solidFill>
                <a:latin typeface="Calibri"/>
                <a:cs typeface="Calibri"/>
              </a:rPr>
              <a:t>0%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886961" y="6050991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1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700142" y="6050991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2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513323" y="6050991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3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952993" y="6050991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6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766175" y="6050991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7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579356" y="6050991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8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392536" y="6050991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9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167109" y="6050991"/>
            <a:ext cx="36576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1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0%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03300" y="2430602"/>
            <a:ext cx="2488565" cy="33674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7620" algn="r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O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t</a:t>
            </a:r>
            <a:r>
              <a:rPr sz="1200" spc="-10" dirty="0">
                <a:solidFill>
                  <a:srgbClr val="585858"/>
                </a:solidFill>
                <a:latin typeface="Calibri"/>
                <a:cs typeface="Calibri"/>
              </a:rPr>
              <a:t>h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er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000">
              <a:latin typeface="Calibri"/>
              <a:cs typeface="Calibri"/>
            </a:endParaRPr>
          </a:p>
          <a:p>
            <a:pPr marR="5080" algn="r">
              <a:lnSpc>
                <a:spcPct val="100000"/>
              </a:lnSpc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Company 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Limited 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by</a:t>
            </a:r>
            <a:r>
              <a:rPr sz="1200" spc="-65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Share</a:t>
            </a:r>
            <a:endParaRPr sz="1200">
              <a:latin typeface="Calibri"/>
              <a:cs typeface="Calibri"/>
            </a:endParaRPr>
          </a:p>
          <a:p>
            <a:pPr marL="629920" marR="7620" indent="1294130" algn="r">
              <a:lnSpc>
                <a:spcPct val="287800"/>
              </a:lnSpc>
              <a:spcBef>
                <a:spcPts val="5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a</a:t>
            </a:r>
            <a:r>
              <a:rPr sz="1200" spc="-95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mutual 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Community Interest</a:t>
            </a:r>
            <a:r>
              <a:rPr sz="1200" spc="-35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company</a:t>
            </a:r>
            <a:endParaRPr sz="1200">
              <a:latin typeface="Calibri"/>
              <a:cs typeface="Calibri"/>
            </a:endParaRPr>
          </a:p>
          <a:p>
            <a:pPr marL="567690" marR="7620" indent="-555625" algn="r">
              <a:lnSpc>
                <a:spcPct val="287800"/>
              </a:lnSpc>
            </a:pP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Group or</a:t>
            </a:r>
            <a:r>
              <a:rPr sz="1200" spc="15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unincorporated</a:t>
            </a:r>
            <a:r>
              <a:rPr sz="1200" spc="10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organisations 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Company limited</a:t>
            </a:r>
            <a:r>
              <a:rPr sz="1200" spc="-40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by</a:t>
            </a:r>
            <a:r>
              <a:rPr sz="1200" spc="-25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guarantee  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Charitable</a:t>
            </a:r>
            <a:r>
              <a:rPr sz="1200" spc="-30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Organisations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5" name="object 1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663440" y="6426708"/>
            <a:ext cx="82550" cy="83820"/>
          </a:xfrm>
          <a:custGeom>
            <a:avLst/>
            <a:gdLst/>
            <a:ahLst/>
            <a:cxnLst/>
            <a:rect l="l" t="t" r="r" b="b"/>
            <a:pathLst>
              <a:path w="82550" h="83820">
                <a:moveTo>
                  <a:pt x="0" y="83819"/>
                </a:moveTo>
                <a:lnTo>
                  <a:pt x="82296" y="83819"/>
                </a:lnTo>
                <a:lnTo>
                  <a:pt x="82296" y="0"/>
                </a:lnTo>
                <a:lnTo>
                  <a:pt x="0" y="0"/>
                </a:lnTo>
                <a:lnTo>
                  <a:pt x="0" y="83819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4771390" y="6348171"/>
            <a:ext cx="5461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Increase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7" name="object 1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484876" y="6426708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20" h="83820">
                <a:moveTo>
                  <a:pt x="0" y="83819"/>
                </a:moveTo>
                <a:lnTo>
                  <a:pt x="83820" y="83819"/>
                </a:lnTo>
                <a:lnTo>
                  <a:pt x="83820" y="0"/>
                </a:lnTo>
                <a:lnTo>
                  <a:pt x="0" y="0"/>
                </a:lnTo>
                <a:lnTo>
                  <a:pt x="0" y="83819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5594350" y="6348171"/>
            <a:ext cx="67691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Decreased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9" name="object 1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438900" y="6426708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20" h="83820">
                <a:moveTo>
                  <a:pt x="0" y="83819"/>
                </a:moveTo>
                <a:lnTo>
                  <a:pt x="83820" y="83819"/>
                </a:lnTo>
                <a:lnTo>
                  <a:pt x="83820" y="0"/>
                </a:lnTo>
                <a:lnTo>
                  <a:pt x="0" y="0"/>
                </a:lnTo>
                <a:lnTo>
                  <a:pt x="0" y="83819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6326504" y="6050991"/>
            <a:ext cx="1274445" cy="5054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25500" algn="l"/>
              </a:tabLst>
            </a:pP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40%	50%</a:t>
            </a:r>
            <a:endParaRPr sz="1200">
              <a:latin typeface="Calibri"/>
              <a:cs typeface="Calibri"/>
            </a:endParaRPr>
          </a:p>
          <a:p>
            <a:pPr marL="234315">
              <a:lnSpc>
                <a:spcPct val="100000"/>
              </a:lnSpc>
              <a:spcBef>
                <a:spcPts val="900"/>
              </a:spcBef>
            </a:pP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Stayed the</a:t>
            </a:r>
            <a:r>
              <a:rPr sz="1200" spc="-40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same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1" name="object 21"/>
          <p:cNvSpPr txBox="1">
            <a:spLocks noGrp="1"/>
          </p:cNvSpPr>
          <p:nvPr>
            <p:ph type="title"/>
          </p:nvPr>
        </p:nvSpPr>
        <p:spPr>
          <a:xfrm>
            <a:off x="916939" y="1327531"/>
            <a:ext cx="1053338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spc="-20" dirty="0">
                <a:latin typeface="Cambria"/>
                <a:cs typeface="Cambria"/>
              </a:rPr>
              <a:t>Changing </a:t>
            </a:r>
            <a:r>
              <a:rPr sz="4400" b="1" spc="-225" dirty="0">
                <a:latin typeface="Cambria"/>
                <a:cs typeface="Cambria"/>
              </a:rPr>
              <a:t>demand </a:t>
            </a:r>
            <a:r>
              <a:rPr sz="4400" b="1" spc="-35" dirty="0">
                <a:latin typeface="Cambria"/>
                <a:cs typeface="Cambria"/>
              </a:rPr>
              <a:t>for </a:t>
            </a:r>
            <a:r>
              <a:rPr sz="4400" b="1" spc="-145" dirty="0">
                <a:latin typeface="Cambria"/>
                <a:cs typeface="Cambria"/>
              </a:rPr>
              <a:t>services </a:t>
            </a:r>
            <a:r>
              <a:rPr sz="4400" b="1" spc="-155" dirty="0">
                <a:latin typeface="Cambria"/>
                <a:cs typeface="Cambria"/>
              </a:rPr>
              <a:t>by</a:t>
            </a:r>
            <a:r>
              <a:rPr sz="4400" b="1" spc="195" dirty="0">
                <a:latin typeface="Cambria"/>
                <a:cs typeface="Cambria"/>
              </a:rPr>
              <a:t> </a:t>
            </a:r>
            <a:r>
              <a:rPr sz="4400" b="1" spc="-65" dirty="0">
                <a:latin typeface="Cambria"/>
                <a:cs typeface="Cambria"/>
              </a:rPr>
              <a:t>structure</a:t>
            </a:r>
            <a:endParaRPr sz="4400" dirty="0">
              <a:latin typeface="Cambria"/>
              <a:cs typeface="Cambria"/>
            </a:endParaRPr>
          </a:p>
        </p:txBody>
      </p:sp>
      <p:sp>
        <p:nvSpPr>
          <p:cNvPr id="22" name="object 2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1074420"/>
          </a:xfrm>
          <a:custGeom>
            <a:avLst/>
            <a:gdLst/>
            <a:ahLst/>
            <a:cxnLst/>
            <a:rect l="l" t="t" r="r" b="b"/>
            <a:pathLst>
              <a:path w="12192000" h="1074420">
                <a:moveTo>
                  <a:pt x="0" y="1074420"/>
                </a:moveTo>
                <a:lnTo>
                  <a:pt x="12192000" y="1074420"/>
                </a:lnTo>
                <a:lnTo>
                  <a:pt x="12192000" y="0"/>
                </a:lnTo>
                <a:lnTo>
                  <a:pt x="0" y="0"/>
                </a:lnTo>
                <a:lnTo>
                  <a:pt x="0" y="10744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059923" y="182879"/>
            <a:ext cx="1836420" cy="7391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074419"/>
            <a:ext cx="12192000" cy="5783580"/>
          </a:xfrm>
          <a:custGeom>
            <a:avLst/>
            <a:gdLst/>
            <a:ahLst/>
            <a:cxnLst/>
            <a:rect l="l" t="t" r="r" b="b"/>
            <a:pathLst>
              <a:path w="12192000" h="5783580">
                <a:moveTo>
                  <a:pt x="0" y="5783579"/>
                </a:moveTo>
                <a:lnTo>
                  <a:pt x="12192000" y="5783579"/>
                </a:lnTo>
                <a:lnTo>
                  <a:pt x="12192000" y="0"/>
                </a:lnTo>
                <a:lnTo>
                  <a:pt x="0" y="0"/>
                </a:lnTo>
                <a:lnTo>
                  <a:pt x="0" y="5783579"/>
                </a:lnTo>
                <a:close/>
              </a:path>
            </a:pathLst>
          </a:custGeom>
          <a:solidFill>
            <a:srgbClr val="00A4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33400" y="2148839"/>
            <a:ext cx="11125200" cy="4526280"/>
          </a:xfrm>
          <a:custGeom>
            <a:avLst/>
            <a:gdLst/>
            <a:ahLst/>
            <a:cxnLst/>
            <a:rect l="l" t="t" r="r" b="b"/>
            <a:pathLst>
              <a:path w="11125200" h="4526280">
                <a:moveTo>
                  <a:pt x="0" y="4526280"/>
                </a:moveTo>
                <a:lnTo>
                  <a:pt x="11125200" y="4526280"/>
                </a:lnTo>
                <a:lnTo>
                  <a:pt x="11125200" y="0"/>
                </a:lnTo>
                <a:lnTo>
                  <a:pt x="0" y="0"/>
                </a:lnTo>
                <a:lnTo>
                  <a:pt x="0" y="452628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423160" y="2289048"/>
            <a:ext cx="0" cy="184785"/>
          </a:xfrm>
          <a:custGeom>
            <a:avLst/>
            <a:gdLst/>
            <a:ahLst/>
            <a:cxnLst/>
            <a:rect l="l" t="t" r="r" b="b"/>
            <a:pathLst>
              <a:path h="184785">
                <a:moveTo>
                  <a:pt x="0" y="0"/>
                </a:moveTo>
                <a:lnTo>
                  <a:pt x="0" y="184403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423160" y="2718816"/>
            <a:ext cx="0" cy="368935"/>
          </a:xfrm>
          <a:custGeom>
            <a:avLst/>
            <a:gdLst/>
            <a:ahLst/>
            <a:cxnLst/>
            <a:rect l="l" t="t" r="r" b="b"/>
            <a:pathLst>
              <a:path h="368935">
                <a:moveTo>
                  <a:pt x="0" y="0"/>
                </a:moveTo>
                <a:lnTo>
                  <a:pt x="0" y="368808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423160" y="3332988"/>
            <a:ext cx="0" cy="368935"/>
          </a:xfrm>
          <a:custGeom>
            <a:avLst/>
            <a:gdLst/>
            <a:ahLst/>
            <a:cxnLst/>
            <a:rect l="l" t="t" r="r" b="b"/>
            <a:pathLst>
              <a:path h="368935">
                <a:moveTo>
                  <a:pt x="0" y="0"/>
                </a:moveTo>
                <a:lnTo>
                  <a:pt x="0" y="368807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423160" y="3947159"/>
            <a:ext cx="0" cy="368935"/>
          </a:xfrm>
          <a:custGeom>
            <a:avLst/>
            <a:gdLst/>
            <a:ahLst/>
            <a:cxnLst/>
            <a:rect l="l" t="t" r="r" b="b"/>
            <a:pathLst>
              <a:path h="368935">
                <a:moveTo>
                  <a:pt x="0" y="0"/>
                </a:moveTo>
                <a:lnTo>
                  <a:pt x="0" y="368807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423160" y="4561332"/>
            <a:ext cx="0" cy="367665"/>
          </a:xfrm>
          <a:custGeom>
            <a:avLst/>
            <a:gdLst/>
            <a:ahLst/>
            <a:cxnLst/>
            <a:rect l="l" t="t" r="r" b="b"/>
            <a:pathLst>
              <a:path h="367664">
                <a:moveTo>
                  <a:pt x="0" y="0"/>
                </a:moveTo>
                <a:lnTo>
                  <a:pt x="0" y="367284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423160" y="5175503"/>
            <a:ext cx="0" cy="367665"/>
          </a:xfrm>
          <a:custGeom>
            <a:avLst/>
            <a:gdLst/>
            <a:ahLst/>
            <a:cxnLst/>
            <a:rect l="l" t="t" r="r" b="b"/>
            <a:pathLst>
              <a:path h="367664">
                <a:moveTo>
                  <a:pt x="0" y="0"/>
                </a:moveTo>
                <a:lnTo>
                  <a:pt x="0" y="367284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423160" y="5788152"/>
            <a:ext cx="0" cy="184785"/>
          </a:xfrm>
          <a:custGeom>
            <a:avLst/>
            <a:gdLst/>
            <a:ahLst/>
            <a:cxnLst/>
            <a:rect l="l" t="t" r="r" b="b"/>
            <a:pathLst>
              <a:path h="184785">
                <a:moveTo>
                  <a:pt x="0" y="0"/>
                </a:moveTo>
                <a:lnTo>
                  <a:pt x="0" y="184404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421379" y="2289048"/>
            <a:ext cx="0" cy="184785"/>
          </a:xfrm>
          <a:custGeom>
            <a:avLst/>
            <a:gdLst/>
            <a:ahLst/>
            <a:cxnLst/>
            <a:rect l="l" t="t" r="r" b="b"/>
            <a:pathLst>
              <a:path h="184785">
                <a:moveTo>
                  <a:pt x="0" y="0"/>
                </a:moveTo>
                <a:lnTo>
                  <a:pt x="0" y="184403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421379" y="2718816"/>
            <a:ext cx="0" cy="368935"/>
          </a:xfrm>
          <a:custGeom>
            <a:avLst/>
            <a:gdLst/>
            <a:ahLst/>
            <a:cxnLst/>
            <a:rect l="l" t="t" r="r" b="b"/>
            <a:pathLst>
              <a:path h="368935">
                <a:moveTo>
                  <a:pt x="0" y="0"/>
                </a:moveTo>
                <a:lnTo>
                  <a:pt x="0" y="368808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421379" y="3332988"/>
            <a:ext cx="0" cy="368935"/>
          </a:xfrm>
          <a:custGeom>
            <a:avLst/>
            <a:gdLst/>
            <a:ahLst/>
            <a:cxnLst/>
            <a:rect l="l" t="t" r="r" b="b"/>
            <a:pathLst>
              <a:path h="368935">
                <a:moveTo>
                  <a:pt x="0" y="0"/>
                </a:moveTo>
                <a:lnTo>
                  <a:pt x="0" y="368807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421379" y="3947159"/>
            <a:ext cx="0" cy="368935"/>
          </a:xfrm>
          <a:custGeom>
            <a:avLst/>
            <a:gdLst/>
            <a:ahLst/>
            <a:cxnLst/>
            <a:rect l="l" t="t" r="r" b="b"/>
            <a:pathLst>
              <a:path h="368935">
                <a:moveTo>
                  <a:pt x="0" y="0"/>
                </a:moveTo>
                <a:lnTo>
                  <a:pt x="0" y="368807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421379" y="4561332"/>
            <a:ext cx="0" cy="367665"/>
          </a:xfrm>
          <a:custGeom>
            <a:avLst/>
            <a:gdLst/>
            <a:ahLst/>
            <a:cxnLst/>
            <a:rect l="l" t="t" r="r" b="b"/>
            <a:pathLst>
              <a:path h="367664">
                <a:moveTo>
                  <a:pt x="0" y="0"/>
                </a:moveTo>
                <a:lnTo>
                  <a:pt x="0" y="367284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421379" y="5175503"/>
            <a:ext cx="0" cy="367665"/>
          </a:xfrm>
          <a:custGeom>
            <a:avLst/>
            <a:gdLst/>
            <a:ahLst/>
            <a:cxnLst/>
            <a:rect l="l" t="t" r="r" b="b"/>
            <a:pathLst>
              <a:path h="367664">
                <a:moveTo>
                  <a:pt x="0" y="0"/>
                </a:moveTo>
                <a:lnTo>
                  <a:pt x="0" y="367284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421379" y="5788152"/>
            <a:ext cx="0" cy="184785"/>
          </a:xfrm>
          <a:custGeom>
            <a:avLst/>
            <a:gdLst/>
            <a:ahLst/>
            <a:cxnLst/>
            <a:rect l="l" t="t" r="r" b="b"/>
            <a:pathLst>
              <a:path h="184785">
                <a:moveTo>
                  <a:pt x="0" y="0"/>
                </a:moveTo>
                <a:lnTo>
                  <a:pt x="0" y="184404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419600" y="2289048"/>
            <a:ext cx="0" cy="184785"/>
          </a:xfrm>
          <a:custGeom>
            <a:avLst/>
            <a:gdLst/>
            <a:ahLst/>
            <a:cxnLst/>
            <a:rect l="l" t="t" r="r" b="b"/>
            <a:pathLst>
              <a:path h="184785">
                <a:moveTo>
                  <a:pt x="0" y="0"/>
                </a:moveTo>
                <a:lnTo>
                  <a:pt x="0" y="184403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419600" y="2718816"/>
            <a:ext cx="0" cy="368935"/>
          </a:xfrm>
          <a:custGeom>
            <a:avLst/>
            <a:gdLst/>
            <a:ahLst/>
            <a:cxnLst/>
            <a:rect l="l" t="t" r="r" b="b"/>
            <a:pathLst>
              <a:path h="368935">
                <a:moveTo>
                  <a:pt x="0" y="0"/>
                </a:moveTo>
                <a:lnTo>
                  <a:pt x="0" y="368808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419600" y="3332988"/>
            <a:ext cx="0" cy="368935"/>
          </a:xfrm>
          <a:custGeom>
            <a:avLst/>
            <a:gdLst/>
            <a:ahLst/>
            <a:cxnLst/>
            <a:rect l="l" t="t" r="r" b="b"/>
            <a:pathLst>
              <a:path h="368935">
                <a:moveTo>
                  <a:pt x="0" y="0"/>
                </a:moveTo>
                <a:lnTo>
                  <a:pt x="0" y="368807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419600" y="3947159"/>
            <a:ext cx="0" cy="368935"/>
          </a:xfrm>
          <a:custGeom>
            <a:avLst/>
            <a:gdLst/>
            <a:ahLst/>
            <a:cxnLst/>
            <a:rect l="l" t="t" r="r" b="b"/>
            <a:pathLst>
              <a:path h="368935">
                <a:moveTo>
                  <a:pt x="0" y="0"/>
                </a:moveTo>
                <a:lnTo>
                  <a:pt x="0" y="368807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419600" y="4561332"/>
            <a:ext cx="0" cy="367665"/>
          </a:xfrm>
          <a:custGeom>
            <a:avLst/>
            <a:gdLst/>
            <a:ahLst/>
            <a:cxnLst/>
            <a:rect l="l" t="t" r="r" b="b"/>
            <a:pathLst>
              <a:path h="367664">
                <a:moveTo>
                  <a:pt x="0" y="0"/>
                </a:moveTo>
                <a:lnTo>
                  <a:pt x="0" y="367284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419600" y="5175503"/>
            <a:ext cx="0" cy="367665"/>
          </a:xfrm>
          <a:custGeom>
            <a:avLst/>
            <a:gdLst/>
            <a:ahLst/>
            <a:cxnLst/>
            <a:rect l="l" t="t" r="r" b="b"/>
            <a:pathLst>
              <a:path h="367664">
                <a:moveTo>
                  <a:pt x="0" y="0"/>
                </a:moveTo>
                <a:lnTo>
                  <a:pt x="0" y="367284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419600" y="5788152"/>
            <a:ext cx="0" cy="184785"/>
          </a:xfrm>
          <a:custGeom>
            <a:avLst/>
            <a:gdLst/>
            <a:ahLst/>
            <a:cxnLst/>
            <a:rect l="l" t="t" r="r" b="b"/>
            <a:pathLst>
              <a:path h="184785">
                <a:moveTo>
                  <a:pt x="0" y="0"/>
                </a:moveTo>
                <a:lnTo>
                  <a:pt x="0" y="184404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416296" y="2289048"/>
            <a:ext cx="0" cy="184785"/>
          </a:xfrm>
          <a:custGeom>
            <a:avLst/>
            <a:gdLst/>
            <a:ahLst/>
            <a:cxnLst/>
            <a:rect l="l" t="t" r="r" b="b"/>
            <a:pathLst>
              <a:path h="184785">
                <a:moveTo>
                  <a:pt x="0" y="0"/>
                </a:moveTo>
                <a:lnTo>
                  <a:pt x="0" y="184403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416296" y="2718816"/>
            <a:ext cx="0" cy="368935"/>
          </a:xfrm>
          <a:custGeom>
            <a:avLst/>
            <a:gdLst/>
            <a:ahLst/>
            <a:cxnLst/>
            <a:rect l="l" t="t" r="r" b="b"/>
            <a:pathLst>
              <a:path h="368935">
                <a:moveTo>
                  <a:pt x="0" y="0"/>
                </a:moveTo>
                <a:lnTo>
                  <a:pt x="0" y="368808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416296" y="3332988"/>
            <a:ext cx="0" cy="368935"/>
          </a:xfrm>
          <a:custGeom>
            <a:avLst/>
            <a:gdLst/>
            <a:ahLst/>
            <a:cxnLst/>
            <a:rect l="l" t="t" r="r" b="b"/>
            <a:pathLst>
              <a:path h="368935">
                <a:moveTo>
                  <a:pt x="0" y="0"/>
                </a:moveTo>
                <a:lnTo>
                  <a:pt x="0" y="368807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416296" y="3947159"/>
            <a:ext cx="0" cy="368935"/>
          </a:xfrm>
          <a:custGeom>
            <a:avLst/>
            <a:gdLst/>
            <a:ahLst/>
            <a:cxnLst/>
            <a:rect l="l" t="t" r="r" b="b"/>
            <a:pathLst>
              <a:path h="368935">
                <a:moveTo>
                  <a:pt x="0" y="0"/>
                </a:moveTo>
                <a:lnTo>
                  <a:pt x="0" y="368807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416296" y="4561332"/>
            <a:ext cx="0" cy="367665"/>
          </a:xfrm>
          <a:custGeom>
            <a:avLst/>
            <a:gdLst/>
            <a:ahLst/>
            <a:cxnLst/>
            <a:rect l="l" t="t" r="r" b="b"/>
            <a:pathLst>
              <a:path h="367664">
                <a:moveTo>
                  <a:pt x="0" y="0"/>
                </a:moveTo>
                <a:lnTo>
                  <a:pt x="0" y="367284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416296" y="5175503"/>
            <a:ext cx="0" cy="367665"/>
          </a:xfrm>
          <a:custGeom>
            <a:avLst/>
            <a:gdLst/>
            <a:ahLst/>
            <a:cxnLst/>
            <a:rect l="l" t="t" r="r" b="b"/>
            <a:pathLst>
              <a:path h="367664">
                <a:moveTo>
                  <a:pt x="0" y="0"/>
                </a:moveTo>
                <a:lnTo>
                  <a:pt x="0" y="367284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416296" y="5788152"/>
            <a:ext cx="0" cy="184785"/>
          </a:xfrm>
          <a:custGeom>
            <a:avLst/>
            <a:gdLst/>
            <a:ahLst/>
            <a:cxnLst/>
            <a:rect l="l" t="t" r="r" b="b"/>
            <a:pathLst>
              <a:path h="184785">
                <a:moveTo>
                  <a:pt x="0" y="0"/>
                </a:moveTo>
                <a:lnTo>
                  <a:pt x="0" y="184404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414515" y="2289048"/>
            <a:ext cx="0" cy="184785"/>
          </a:xfrm>
          <a:custGeom>
            <a:avLst/>
            <a:gdLst/>
            <a:ahLst/>
            <a:cxnLst/>
            <a:rect l="l" t="t" r="r" b="b"/>
            <a:pathLst>
              <a:path h="184785">
                <a:moveTo>
                  <a:pt x="0" y="0"/>
                </a:moveTo>
                <a:lnTo>
                  <a:pt x="0" y="184403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414515" y="2718816"/>
            <a:ext cx="0" cy="368935"/>
          </a:xfrm>
          <a:custGeom>
            <a:avLst/>
            <a:gdLst/>
            <a:ahLst/>
            <a:cxnLst/>
            <a:rect l="l" t="t" r="r" b="b"/>
            <a:pathLst>
              <a:path h="368935">
                <a:moveTo>
                  <a:pt x="0" y="0"/>
                </a:moveTo>
                <a:lnTo>
                  <a:pt x="0" y="368808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414515" y="3332988"/>
            <a:ext cx="0" cy="368935"/>
          </a:xfrm>
          <a:custGeom>
            <a:avLst/>
            <a:gdLst/>
            <a:ahLst/>
            <a:cxnLst/>
            <a:rect l="l" t="t" r="r" b="b"/>
            <a:pathLst>
              <a:path h="368935">
                <a:moveTo>
                  <a:pt x="0" y="0"/>
                </a:moveTo>
                <a:lnTo>
                  <a:pt x="0" y="368807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414515" y="3947159"/>
            <a:ext cx="0" cy="368935"/>
          </a:xfrm>
          <a:custGeom>
            <a:avLst/>
            <a:gdLst/>
            <a:ahLst/>
            <a:cxnLst/>
            <a:rect l="l" t="t" r="r" b="b"/>
            <a:pathLst>
              <a:path h="368935">
                <a:moveTo>
                  <a:pt x="0" y="0"/>
                </a:moveTo>
                <a:lnTo>
                  <a:pt x="0" y="368807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414515" y="4561332"/>
            <a:ext cx="0" cy="367665"/>
          </a:xfrm>
          <a:custGeom>
            <a:avLst/>
            <a:gdLst/>
            <a:ahLst/>
            <a:cxnLst/>
            <a:rect l="l" t="t" r="r" b="b"/>
            <a:pathLst>
              <a:path h="367664">
                <a:moveTo>
                  <a:pt x="0" y="0"/>
                </a:moveTo>
                <a:lnTo>
                  <a:pt x="0" y="367284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414515" y="5175503"/>
            <a:ext cx="0" cy="367665"/>
          </a:xfrm>
          <a:custGeom>
            <a:avLst/>
            <a:gdLst/>
            <a:ahLst/>
            <a:cxnLst/>
            <a:rect l="l" t="t" r="r" b="b"/>
            <a:pathLst>
              <a:path h="367664">
                <a:moveTo>
                  <a:pt x="0" y="0"/>
                </a:moveTo>
                <a:lnTo>
                  <a:pt x="0" y="367284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414515" y="5788152"/>
            <a:ext cx="0" cy="184785"/>
          </a:xfrm>
          <a:custGeom>
            <a:avLst/>
            <a:gdLst/>
            <a:ahLst/>
            <a:cxnLst/>
            <a:rect l="l" t="t" r="r" b="b"/>
            <a:pathLst>
              <a:path h="184785">
                <a:moveTo>
                  <a:pt x="0" y="0"/>
                </a:moveTo>
                <a:lnTo>
                  <a:pt x="0" y="184404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412735" y="2289048"/>
            <a:ext cx="0" cy="1412875"/>
          </a:xfrm>
          <a:custGeom>
            <a:avLst/>
            <a:gdLst/>
            <a:ahLst/>
            <a:cxnLst/>
            <a:rect l="l" t="t" r="r" b="b"/>
            <a:pathLst>
              <a:path h="1412875">
                <a:moveTo>
                  <a:pt x="0" y="0"/>
                </a:moveTo>
                <a:lnTo>
                  <a:pt x="0" y="1412747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412735" y="3947159"/>
            <a:ext cx="0" cy="368935"/>
          </a:xfrm>
          <a:custGeom>
            <a:avLst/>
            <a:gdLst/>
            <a:ahLst/>
            <a:cxnLst/>
            <a:rect l="l" t="t" r="r" b="b"/>
            <a:pathLst>
              <a:path h="368935">
                <a:moveTo>
                  <a:pt x="0" y="0"/>
                </a:moveTo>
                <a:lnTo>
                  <a:pt x="0" y="368807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412735" y="4561332"/>
            <a:ext cx="0" cy="367665"/>
          </a:xfrm>
          <a:custGeom>
            <a:avLst/>
            <a:gdLst/>
            <a:ahLst/>
            <a:cxnLst/>
            <a:rect l="l" t="t" r="r" b="b"/>
            <a:pathLst>
              <a:path h="367664">
                <a:moveTo>
                  <a:pt x="0" y="0"/>
                </a:moveTo>
                <a:lnTo>
                  <a:pt x="0" y="367284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412735" y="5175503"/>
            <a:ext cx="0" cy="367665"/>
          </a:xfrm>
          <a:custGeom>
            <a:avLst/>
            <a:gdLst/>
            <a:ahLst/>
            <a:cxnLst/>
            <a:rect l="l" t="t" r="r" b="b"/>
            <a:pathLst>
              <a:path h="367664">
                <a:moveTo>
                  <a:pt x="0" y="0"/>
                </a:moveTo>
                <a:lnTo>
                  <a:pt x="0" y="367284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412735" y="5788152"/>
            <a:ext cx="0" cy="184785"/>
          </a:xfrm>
          <a:custGeom>
            <a:avLst/>
            <a:gdLst/>
            <a:ahLst/>
            <a:cxnLst/>
            <a:rect l="l" t="t" r="r" b="b"/>
            <a:pathLst>
              <a:path h="184785">
                <a:moveTo>
                  <a:pt x="0" y="0"/>
                </a:moveTo>
                <a:lnTo>
                  <a:pt x="0" y="184404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409431" y="2289048"/>
            <a:ext cx="0" cy="184785"/>
          </a:xfrm>
          <a:custGeom>
            <a:avLst/>
            <a:gdLst/>
            <a:ahLst/>
            <a:cxnLst/>
            <a:rect l="l" t="t" r="r" b="b"/>
            <a:pathLst>
              <a:path h="184785">
                <a:moveTo>
                  <a:pt x="0" y="0"/>
                </a:moveTo>
                <a:lnTo>
                  <a:pt x="0" y="184403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409431" y="2718816"/>
            <a:ext cx="0" cy="982980"/>
          </a:xfrm>
          <a:custGeom>
            <a:avLst/>
            <a:gdLst/>
            <a:ahLst/>
            <a:cxnLst/>
            <a:rect l="l" t="t" r="r" b="b"/>
            <a:pathLst>
              <a:path h="982979">
                <a:moveTo>
                  <a:pt x="0" y="0"/>
                </a:moveTo>
                <a:lnTo>
                  <a:pt x="0" y="98298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409431" y="3947159"/>
            <a:ext cx="0" cy="368935"/>
          </a:xfrm>
          <a:custGeom>
            <a:avLst/>
            <a:gdLst/>
            <a:ahLst/>
            <a:cxnLst/>
            <a:rect l="l" t="t" r="r" b="b"/>
            <a:pathLst>
              <a:path h="368935">
                <a:moveTo>
                  <a:pt x="0" y="0"/>
                </a:moveTo>
                <a:lnTo>
                  <a:pt x="0" y="368807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409431" y="4561332"/>
            <a:ext cx="0" cy="367665"/>
          </a:xfrm>
          <a:custGeom>
            <a:avLst/>
            <a:gdLst/>
            <a:ahLst/>
            <a:cxnLst/>
            <a:rect l="l" t="t" r="r" b="b"/>
            <a:pathLst>
              <a:path h="367664">
                <a:moveTo>
                  <a:pt x="0" y="0"/>
                </a:moveTo>
                <a:lnTo>
                  <a:pt x="0" y="367284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409431" y="5175503"/>
            <a:ext cx="0" cy="367665"/>
          </a:xfrm>
          <a:custGeom>
            <a:avLst/>
            <a:gdLst/>
            <a:ahLst/>
            <a:cxnLst/>
            <a:rect l="l" t="t" r="r" b="b"/>
            <a:pathLst>
              <a:path h="367664">
                <a:moveTo>
                  <a:pt x="0" y="0"/>
                </a:moveTo>
                <a:lnTo>
                  <a:pt x="0" y="367284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409431" y="5788152"/>
            <a:ext cx="0" cy="184785"/>
          </a:xfrm>
          <a:custGeom>
            <a:avLst/>
            <a:gdLst/>
            <a:ahLst/>
            <a:cxnLst/>
            <a:rect l="l" t="t" r="r" b="b"/>
            <a:pathLst>
              <a:path h="184785">
                <a:moveTo>
                  <a:pt x="0" y="0"/>
                </a:moveTo>
                <a:lnTo>
                  <a:pt x="0" y="184404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407652" y="2289048"/>
            <a:ext cx="0" cy="798830"/>
          </a:xfrm>
          <a:custGeom>
            <a:avLst/>
            <a:gdLst/>
            <a:ahLst/>
            <a:cxnLst/>
            <a:rect l="l" t="t" r="r" b="b"/>
            <a:pathLst>
              <a:path h="798830">
                <a:moveTo>
                  <a:pt x="0" y="0"/>
                </a:moveTo>
                <a:lnTo>
                  <a:pt x="0" y="798576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407652" y="3332988"/>
            <a:ext cx="0" cy="368935"/>
          </a:xfrm>
          <a:custGeom>
            <a:avLst/>
            <a:gdLst/>
            <a:ahLst/>
            <a:cxnLst/>
            <a:rect l="l" t="t" r="r" b="b"/>
            <a:pathLst>
              <a:path h="368935">
                <a:moveTo>
                  <a:pt x="0" y="0"/>
                </a:moveTo>
                <a:lnTo>
                  <a:pt x="0" y="368807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407652" y="3947159"/>
            <a:ext cx="0" cy="368935"/>
          </a:xfrm>
          <a:custGeom>
            <a:avLst/>
            <a:gdLst/>
            <a:ahLst/>
            <a:cxnLst/>
            <a:rect l="l" t="t" r="r" b="b"/>
            <a:pathLst>
              <a:path h="368935">
                <a:moveTo>
                  <a:pt x="0" y="0"/>
                </a:moveTo>
                <a:lnTo>
                  <a:pt x="0" y="368807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407652" y="4561332"/>
            <a:ext cx="0" cy="367665"/>
          </a:xfrm>
          <a:custGeom>
            <a:avLst/>
            <a:gdLst/>
            <a:ahLst/>
            <a:cxnLst/>
            <a:rect l="l" t="t" r="r" b="b"/>
            <a:pathLst>
              <a:path h="367664">
                <a:moveTo>
                  <a:pt x="0" y="0"/>
                </a:moveTo>
                <a:lnTo>
                  <a:pt x="0" y="367284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407652" y="5175503"/>
            <a:ext cx="0" cy="367665"/>
          </a:xfrm>
          <a:custGeom>
            <a:avLst/>
            <a:gdLst/>
            <a:ahLst/>
            <a:cxnLst/>
            <a:rect l="l" t="t" r="r" b="b"/>
            <a:pathLst>
              <a:path h="367664">
                <a:moveTo>
                  <a:pt x="0" y="0"/>
                </a:moveTo>
                <a:lnTo>
                  <a:pt x="0" y="367284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407652" y="5788152"/>
            <a:ext cx="0" cy="184785"/>
          </a:xfrm>
          <a:custGeom>
            <a:avLst/>
            <a:gdLst/>
            <a:ahLst/>
            <a:cxnLst/>
            <a:rect l="l" t="t" r="r" b="b"/>
            <a:pathLst>
              <a:path h="184785">
                <a:moveTo>
                  <a:pt x="0" y="0"/>
                </a:moveTo>
                <a:lnTo>
                  <a:pt x="0" y="184404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405871" y="2289048"/>
            <a:ext cx="0" cy="184785"/>
          </a:xfrm>
          <a:custGeom>
            <a:avLst/>
            <a:gdLst/>
            <a:ahLst/>
            <a:cxnLst/>
            <a:rect l="l" t="t" r="r" b="b"/>
            <a:pathLst>
              <a:path h="184785">
                <a:moveTo>
                  <a:pt x="0" y="0"/>
                </a:moveTo>
                <a:lnTo>
                  <a:pt x="0" y="184403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405871" y="2718816"/>
            <a:ext cx="0" cy="368935"/>
          </a:xfrm>
          <a:custGeom>
            <a:avLst/>
            <a:gdLst/>
            <a:ahLst/>
            <a:cxnLst/>
            <a:rect l="l" t="t" r="r" b="b"/>
            <a:pathLst>
              <a:path h="368935">
                <a:moveTo>
                  <a:pt x="0" y="0"/>
                </a:moveTo>
                <a:lnTo>
                  <a:pt x="0" y="368808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405871" y="3332988"/>
            <a:ext cx="0" cy="982980"/>
          </a:xfrm>
          <a:custGeom>
            <a:avLst/>
            <a:gdLst/>
            <a:ahLst/>
            <a:cxnLst/>
            <a:rect l="l" t="t" r="r" b="b"/>
            <a:pathLst>
              <a:path h="982979">
                <a:moveTo>
                  <a:pt x="0" y="0"/>
                </a:moveTo>
                <a:lnTo>
                  <a:pt x="0" y="98298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405871" y="4561332"/>
            <a:ext cx="0" cy="367665"/>
          </a:xfrm>
          <a:custGeom>
            <a:avLst/>
            <a:gdLst/>
            <a:ahLst/>
            <a:cxnLst/>
            <a:rect l="l" t="t" r="r" b="b"/>
            <a:pathLst>
              <a:path h="367664">
                <a:moveTo>
                  <a:pt x="0" y="0"/>
                </a:moveTo>
                <a:lnTo>
                  <a:pt x="0" y="367284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405871" y="5175503"/>
            <a:ext cx="0" cy="367665"/>
          </a:xfrm>
          <a:custGeom>
            <a:avLst/>
            <a:gdLst/>
            <a:ahLst/>
            <a:cxnLst/>
            <a:rect l="l" t="t" r="r" b="b"/>
            <a:pathLst>
              <a:path h="367664">
                <a:moveTo>
                  <a:pt x="0" y="0"/>
                </a:moveTo>
                <a:lnTo>
                  <a:pt x="0" y="367284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405871" y="5788152"/>
            <a:ext cx="0" cy="184785"/>
          </a:xfrm>
          <a:custGeom>
            <a:avLst/>
            <a:gdLst/>
            <a:ahLst/>
            <a:cxnLst/>
            <a:rect l="l" t="t" r="r" b="b"/>
            <a:pathLst>
              <a:path h="184785">
                <a:moveTo>
                  <a:pt x="0" y="0"/>
                </a:moveTo>
                <a:lnTo>
                  <a:pt x="0" y="184404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402568" y="2289048"/>
            <a:ext cx="0" cy="3683635"/>
          </a:xfrm>
          <a:custGeom>
            <a:avLst/>
            <a:gdLst/>
            <a:ahLst/>
            <a:cxnLst/>
            <a:rect l="l" t="t" r="r" b="b"/>
            <a:pathLst>
              <a:path h="3683635">
                <a:moveTo>
                  <a:pt x="0" y="0"/>
                </a:moveTo>
                <a:lnTo>
                  <a:pt x="0" y="3683507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424939" y="5542788"/>
            <a:ext cx="3714115" cy="245745"/>
          </a:xfrm>
          <a:custGeom>
            <a:avLst/>
            <a:gdLst/>
            <a:ahLst/>
            <a:cxnLst/>
            <a:rect l="l" t="t" r="r" b="b"/>
            <a:pathLst>
              <a:path w="3714115" h="245745">
                <a:moveTo>
                  <a:pt x="3713988" y="0"/>
                </a:moveTo>
                <a:lnTo>
                  <a:pt x="0" y="0"/>
                </a:lnTo>
                <a:lnTo>
                  <a:pt x="0" y="245364"/>
                </a:lnTo>
                <a:lnTo>
                  <a:pt x="3713988" y="245364"/>
                </a:lnTo>
                <a:lnTo>
                  <a:pt x="3713988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424939" y="4928615"/>
            <a:ext cx="3208020" cy="247015"/>
          </a:xfrm>
          <a:custGeom>
            <a:avLst/>
            <a:gdLst/>
            <a:ahLst/>
            <a:cxnLst/>
            <a:rect l="l" t="t" r="r" b="b"/>
            <a:pathLst>
              <a:path w="3208020" h="247014">
                <a:moveTo>
                  <a:pt x="3208020" y="0"/>
                </a:moveTo>
                <a:lnTo>
                  <a:pt x="0" y="0"/>
                </a:lnTo>
                <a:lnTo>
                  <a:pt x="0" y="246887"/>
                </a:lnTo>
                <a:lnTo>
                  <a:pt x="3208020" y="246887"/>
                </a:lnTo>
                <a:lnTo>
                  <a:pt x="3208020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424939" y="4315967"/>
            <a:ext cx="3583304" cy="245745"/>
          </a:xfrm>
          <a:custGeom>
            <a:avLst/>
            <a:gdLst/>
            <a:ahLst/>
            <a:cxnLst/>
            <a:rect l="l" t="t" r="r" b="b"/>
            <a:pathLst>
              <a:path w="3583304" h="245745">
                <a:moveTo>
                  <a:pt x="3582924" y="0"/>
                </a:moveTo>
                <a:lnTo>
                  <a:pt x="0" y="0"/>
                </a:lnTo>
                <a:lnTo>
                  <a:pt x="0" y="245363"/>
                </a:lnTo>
                <a:lnTo>
                  <a:pt x="3582924" y="245363"/>
                </a:lnTo>
                <a:lnTo>
                  <a:pt x="3582924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424939" y="3701796"/>
            <a:ext cx="4434840" cy="245745"/>
          </a:xfrm>
          <a:custGeom>
            <a:avLst/>
            <a:gdLst/>
            <a:ahLst/>
            <a:cxnLst/>
            <a:rect l="l" t="t" r="r" b="b"/>
            <a:pathLst>
              <a:path w="4434840" h="245745">
                <a:moveTo>
                  <a:pt x="4434840" y="0"/>
                </a:moveTo>
                <a:lnTo>
                  <a:pt x="0" y="0"/>
                </a:lnTo>
                <a:lnTo>
                  <a:pt x="0" y="245363"/>
                </a:lnTo>
                <a:lnTo>
                  <a:pt x="4434840" y="245363"/>
                </a:lnTo>
                <a:lnTo>
                  <a:pt x="4434840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424939" y="3087623"/>
            <a:ext cx="5988050" cy="245745"/>
          </a:xfrm>
          <a:custGeom>
            <a:avLst/>
            <a:gdLst/>
            <a:ahLst/>
            <a:cxnLst/>
            <a:rect l="l" t="t" r="r" b="b"/>
            <a:pathLst>
              <a:path w="5988050" h="245745">
                <a:moveTo>
                  <a:pt x="5987795" y="0"/>
                </a:moveTo>
                <a:lnTo>
                  <a:pt x="0" y="0"/>
                </a:lnTo>
                <a:lnTo>
                  <a:pt x="0" y="245363"/>
                </a:lnTo>
                <a:lnTo>
                  <a:pt x="5987795" y="245363"/>
                </a:lnTo>
                <a:lnTo>
                  <a:pt x="5987795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424939" y="2473451"/>
            <a:ext cx="5988050" cy="245745"/>
          </a:xfrm>
          <a:custGeom>
            <a:avLst/>
            <a:gdLst/>
            <a:ahLst/>
            <a:cxnLst/>
            <a:rect l="l" t="t" r="r" b="b"/>
            <a:pathLst>
              <a:path w="5988050" h="245744">
                <a:moveTo>
                  <a:pt x="5987795" y="0"/>
                </a:moveTo>
                <a:lnTo>
                  <a:pt x="0" y="0"/>
                </a:lnTo>
                <a:lnTo>
                  <a:pt x="0" y="245363"/>
                </a:lnTo>
                <a:lnTo>
                  <a:pt x="5987795" y="245363"/>
                </a:lnTo>
                <a:lnTo>
                  <a:pt x="5987795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138928" y="5542788"/>
            <a:ext cx="3479800" cy="245745"/>
          </a:xfrm>
          <a:custGeom>
            <a:avLst/>
            <a:gdLst/>
            <a:ahLst/>
            <a:cxnLst/>
            <a:rect l="l" t="t" r="r" b="b"/>
            <a:pathLst>
              <a:path w="3479800" h="245745">
                <a:moveTo>
                  <a:pt x="3479292" y="0"/>
                </a:moveTo>
                <a:lnTo>
                  <a:pt x="0" y="0"/>
                </a:lnTo>
                <a:lnTo>
                  <a:pt x="0" y="245364"/>
                </a:lnTo>
                <a:lnTo>
                  <a:pt x="3479292" y="245364"/>
                </a:lnTo>
                <a:lnTo>
                  <a:pt x="3479292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632959" y="4928615"/>
            <a:ext cx="4631690" cy="247015"/>
          </a:xfrm>
          <a:custGeom>
            <a:avLst/>
            <a:gdLst/>
            <a:ahLst/>
            <a:cxnLst/>
            <a:rect l="l" t="t" r="r" b="b"/>
            <a:pathLst>
              <a:path w="4631690" h="247014">
                <a:moveTo>
                  <a:pt x="4631436" y="0"/>
                </a:moveTo>
                <a:lnTo>
                  <a:pt x="0" y="0"/>
                </a:lnTo>
                <a:lnTo>
                  <a:pt x="0" y="246887"/>
                </a:lnTo>
                <a:lnTo>
                  <a:pt x="4631436" y="246887"/>
                </a:lnTo>
                <a:lnTo>
                  <a:pt x="4631436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007864" y="4315967"/>
            <a:ext cx="3581400" cy="245745"/>
          </a:xfrm>
          <a:custGeom>
            <a:avLst/>
            <a:gdLst/>
            <a:ahLst/>
            <a:cxnLst/>
            <a:rect l="l" t="t" r="r" b="b"/>
            <a:pathLst>
              <a:path w="3581400" h="245745">
                <a:moveTo>
                  <a:pt x="3581400" y="0"/>
                </a:moveTo>
                <a:lnTo>
                  <a:pt x="0" y="0"/>
                </a:lnTo>
                <a:lnTo>
                  <a:pt x="0" y="245363"/>
                </a:lnTo>
                <a:lnTo>
                  <a:pt x="3581400" y="245363"/>
                </a:lnTo>
                <a:lnTo>
                  <a:pt x="3581400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859779" y="3701796"/>
            <a:ext cx="1109980" cy="245745"/>
          </a:xfrm>
          <a:custGeom>
            <a:avLst/>
            <a:gdLst/>
            <a:ahLst/>
            <a:cxnLst/>
            <a:rect l="l" t="t" r="r" b="b"/>
            <a:pathLst>
              <a:path w="1109979" h="245745">
                <a:moveTo>
                  <a:pt x="1109472" y="0"/>
                </a:moveTo>
                <a:lnTo>
                  <a:pt x="0" y="0"/>
                </a:lnTo>
                <a:lnTo>
                  <a:pt x="0" y="245363"/>
                </a:lnTo>
                <a:lnTo>
                  <a:pt x="1109472" y="245363"/>
                </a:lnTo>
                <a:lnTo>
                  <a:pt x="1109472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412735" y="3087623"/>
            <a:ext cx="996950" cy="245745"/>
          </a:xfrm>
          <a:custGeom>
            <a:avLst/>
            <a:gdLst/>
            <a:ahLst/>
            <a:cxnLst/>
            <a:rect l="l" t="t" r="r" b="b"/>
            <a:pathLst>
              <a:path w="996950" h="245745">
                <a:moveTo>
                  <a:pt x="996696" y="0"/>
                </a:moveTo>
                <a:lnTo>
                  <a:pt x="0" y="0"/>
                </a:lnTo>
                <a:lnTo>
                  <a:pt x="0" y="245363"/>
                </a:lnTo>
                <a:lnTo>
                  <a:pt x="996696" y="245363"/>
                </a:lnTo>
                <a:lnTo>
                  <a:pt x="996696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412735" y="2473451"/>
            <a:ext cx="1995170" cy="245745"/>
          </a:xfrm>
          <a:custGeom>
            <a:avLst/>
            <a:gdLst/>
            <a:ahLst/>
            <a:cxnLst/>
            <a:rect l="l" t="t" r="r" b="b"/>
            <a:pathLst>
              <a:path w="1995170" h="245744">
                <a:moveTo>
                  <a:pt x="1994916" y="0"/>
                </a:moveTo>
                <a:lnTo>
                  <a:pt x="0" y="0"/>
                </a:lnTo>
                <a:lnTo>
                  <a:pt x="0" y="245363"/>
                </a:lnTo>
                <a:lnTo>
                  <a:pt x="1994916" y="245363"/>
                </a:lnTo>
                <a:lnTo>
                  <a:pt x="1994916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618219" y="5542788"/>
            <a:ext cx="2784475" cy="245745"/>
          </a:xfrm>
          <a:custGeom>
            <a:avLst/>
            <a:gdLst/>
            <a:ahLst/>
            <a:cxnLst/>
            <a:rect l="l" t="t" r="r" b="b"/>
            <a:pathLst>
              <a:path w="2784475" h="245745">
                <a:moveTo>
                  <a:pt x="2784348" y="0"/>
                </a:moveTo>
                <a:lnTo>
                  <a:pt x="0" y="0"/>
                </a:lnTo>
                <a:lnTo>
                  <a:pt x="0" y="245364"/>
                </a:lnTo>
                <a:lnTo>
                  <a:pt x="2784348" y="245364"/>
                </a:lnTo>
                <a:lnTo>
                  <a:pt x="2784348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264395" y="4928615"/>
            <a:ext cx="2138680" cy="247015"/>
          </a:xfrm>
          <a:custGeom>
            <a:avLst/>
            <a:gdLst/>
            <a:ahLst/>
            <a:cxnLst/>
            <a:rect l="l" t="t" r="r" b="b"/>
            <a:pathLst>
              <a:path w="2138679" h="247014">
                <a:moveTo>
                  <a:pt x="2138172" y="0"/>
                </a:moveTo>
                <a:lnTo>
                  <a:pt x="0" y="0"/>
                </a:lnTo>
                <a:lnTo>
                  <a:pt x="0" y="246887"/>
                </a:lnTo>
                <a:lnTo>
                  <a:pt x="2138172" y="246887"/>
                </a:lnTo>
                <a:lnTo>
                  <a:pt x="2138172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589264" y="4315967"/>
            <a:ext cx="2813685" cy="245745"/>
          </a:xfrm>
          <a:custGeom>
            <a:avLst/>
            <a:gdLst/>
            <a:ahLst/>
            <a:cxnLst/>
            <a:rect l="l" t="t" r="r" b="b"/>
            <a:pathLst>
              <a:path w="2813684" h="245745">
                <a:moveTo>
                  <a:pt x="2813304" y="0"/>
                </a:moveTo>
                <a:lnTo>
                  <a:pt x="0" y="0"/>
                </a:lnTo>
                <a:lnTo>
                  <a:pt x="0" y="245363"/>
                </a:lnTo>
                <a:lnTo>
                  <a:pt x="2813304" y="245363"/>
                </a:lnTo>
                <a:lnTo>
                  <a:pt x="2813304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969252" y="3701796"/>
            <a:ext cx="3325495" cy="245745"/>
          </a:xfrm>
          <a:custGeom>
            <a:avLst/>
            <a:gdLst/>
            <a:ahLst/>
            <a:cxnLst/>
            <a:rect l="l" t="t" r="r" b="b"/>
            <a:pathLst>
              <a:path w="3325495" h="245745">
                <a:moveTo>
                  <a:pt x="3325368" y="0"/>
                </a:moveTo>
                <a:lnTo>
                  <a:pt x="0" y="0"/>
                </a:lnTo>
                <a:lnTo>
                  <a:pt x="0" y="245363"/>
                </a:lnTo>
                <a:lnTo>
                  <a:pt x="3325368" y="245363"/>
                </a:lnTo>
                <a:lnTo>
                  <a:pt x="3325368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409431" y="3087623"/>
            <a:ext cx="2993390" cy="245745"/>
          </a:xfrm>
          <a:custGeom>
            <a:avLst/>
            <a:gdLst/>
            <a:ahLst/>
            <a:cxnLst/>
            <a:rect l="l" t="t" r="r" b="b"/>
            <a:pathLst>
              <a:path w="2993390" h="245745">
                <a:moveTo>
                  <a:pt x="2993136" y="0"/>
                </a:moveTo>
                <a:lnTo>
                  <a:pt x="0" y="0"/>
                </a:lnTo>
                <a:lnTo>
                  <a:pt x="0" y="245363"/>
                </a:lnTo>
                <a:lnTo>
                  <a:pt x="2993136" y="245363"/>
                </a:lnTo>
                <a:lnTo>
                  <a:pt x="2993136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407652" y="2473451"/>
            <a:ext cx="1995170" cy="245745"/>
          </a:xfrm>
          <a:custGeom>
            <a:avLst/>
            <a:gdLst/>
            <a:ahLst/>
            <a:cxnLst/>
            <a:rect l="l" t="t" r="r" b="b"/>
            <a:pathLst>
              <a:path w="1995170" h="245744">
                <a:moveTo>
                  <a:pt x="1994916" y="0"/>
                </a:moveTo>
                <a:lnTo>
                  <a:pt x="0" y="0"/>
                </a:lnTo>
                <a:lnTo>
                  <a:pt x="0" y="245363"/>
                </a:lnTo>
                <a:lnTo>
                  <a:pt x="1994916" y="245363"/>
                </a:lnTo>
                <a:lnTo>
                  <a:pt x="1994916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424939" y="2289048"/>
            <a:ext cx="0" cy="3683635"/>
          </a:xfrm>
          <a:custGeom>
            <a:avLst/>
            <a:gdLst/>
            <a:ahLst/>
            <a:cxnLst/>
            <a:rect l="l" t="t" r="r" b="b"/>
            <a:pathLst>
              <a:path h="3683635">
                <a:moveTo>
                  <a:pt x="0" y="3683507"/>
                </a:moveTo>
                <a:lnTo>
                  <a:pt x="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 txBox="1"/>
          <p:nvPr/>
        </p:nvSpPr>
        <p:spPr>
          <a:xfrm>
            <a:off x="1374394" y="6050991"/>
            <a:ext cx="1028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2334005" y="6050991"/>
            <a:ext cx="1809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10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3331845" y="6050991"/>
            <a:ext cx="1809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20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4329429" y="6050991"/>
            <a:ext cx="1809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30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5327396" y="6050991"/>
            <a:ext cx="1809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40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6325361" y="6050991"/>
            <a:ext cx="1809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50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7323201" y="6050991"/>
            <a:ext cx="1809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60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8321167" y="6050991"/>
            <a:ext cx="1809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70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9319006" y="6050991"/>
            <a:ext cx="1809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80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10316971" y="6050991"/>
            <a:ext cx="1809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90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11276203" y="6050991"/>
            <a:ext cx="2571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1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603300" y="2474416"/>
            <a:ext cx="694055" cy="32797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&gt;</a:t>
            </a:r>
            <a:r>
              <a:rPr sz="1200" spc="-10" dirty="0">
                <a:solidFill>
                  <a:srgbClr val="585858"/>
                </a:solidFill>
                <a:latin typeface="Calibri"/>
                <a:cs typeface="Calibri"/>
              </a:rPr>
              <a:t>5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M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550">
              <a:latin typeface="Calibri"/>
              <a:cs typeface="Calibri"/>
            </a:endParaRPr>
          </a:p>
          <a:p>
            <a:pPr marR="5715" algn="r">
              <a:lnSpc>
                <a:spcPct val="100000"/>
              </a:lnSpc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1M-</a:t>
            </a:r>
            <a:r>
              <a:rPr sz="1200" spc="-10" dirty="0">
                <a:solidFill>
                  <a:srgbClr val="585858"/>
                </a:solidFill>
                <a:latin typeface="Calibri"/>
                <a:cs typeface="Calibri"/>
              </a:rPr>
              <a:t>5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M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550">
              <a:latin typeface="Calibri"/>
              <a:cs typeface="Calibri"/>
            </a:endParaRPr>
          </a:p>
          <a:p>
            <a:pPr marR="5715" algn="r">
              <a:lnSpc>
                <a:spcPct val="100000"/>
              </a:lnSpc>
            </a:pP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500K-</a:t>
            </a:r>
            <a:r>
              <a:rPr sz="1200" spc="-85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1M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550">
              <a:latin typeface="Calibri"/>
              <a:cs typeface="Calibri"/>
            </a:endParaRPr>
          </a:p>
          <a:p>
            <a:pPr marR="5080" algn="r">
              <a:lnSpc>
                <a:spcPct val="100000"/>
              </a:lnSpc>
              <a:spcBef>
                <a:spcPts val="5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1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0K-</a:t>
            </a:r>
            <a:r>
              <a:rPr sz="1200" spc="-10" dirty="0">
                <a:solidFill>
                  <a:srgbClr val="585858"/>
                </a:solidFill>
                <a:latin typeface="Calibri"/>
                <a:cs typeface="Calibri"/>
              </a:rPr>
              <a:t>5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spc="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K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550">
              <a:latin typeface="Calibri"/>
              <a:cs typeface="Calibri"/>
            </a:endParaRPr>
          </a:p>
          <a:p>
            <a:pPr marR="5080" algn="r">
              <a:lnSpc>
                <a:spcPct val="100000"/>
              </a:lnSpc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1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K-1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0K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550">
              <a:latin typeface="Calibri"/>
              <a:cs typeface="Calibri"/>
            </a:endParaRPr>
          </a:p>
          <a:p>
            <a:pPr marR="5080" algn="r">
              <a:lnSpc>
                <a:spcPct val="100000"/>
              </a:lnSpc>
            </a:pP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&lt;</a:t>
            </a:r>
            <a:r>
              <a:rPr sz="1200" spc="-10" dirty="0">
                <a:solidFill>
                  <a:srgbClr val="585858"/>
                </a:solidFill>
                <a:latin typeface="Calibri"/>
                <a:cs typeface="Calibri"/>
              </a:rPr>
              <a:t>1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0K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4" name="object 9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663440" y="6426708"/>
            <a:ext cx="82550" cy="83820"/>
          </a:xfrm>
          <a:custGeom>
            <a:avLst/>
            <a:gdLst/>
            <a:ahLst/>
            <a:cxnLst/>
            <a:rect l="l" t="t" r="r" b="b"/>
            <a:pathLst>
              <a:path w="82550" h="83820">
                <a:moveTo>
                  <a:pt x="0" y="83819"/>
                </a:moveTo>
                <a:lnTo>
                  <a:pt x="82296" y="83819"/>
                </a:lnTo>
                <a:lnTo>
                  <a:pt x="82296" y="0"/>
                </a:lnTo>
                <a:lnTo>
                  <a:pt x="0" y="0"/>
                </a:lnTo>
                <a:lnTo>
                  <a:pt x="0" y="83819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 txBox="1"/>
          <p:nvPr/>
        </p:nvSpPr>
        <p:spPr>
          <a:xfrm>
            <a:off x="4771390" y="6348171"/>
            <a:ext cx="5461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Increase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6" name="object 9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484876" y="6426708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20" h="83820">
                <a:moveTo>
                  <a:pt x="0" y="83819"/>
                </a:moveTo>
                <a:lnTo>
                  <a:pt x="83820" y="83819"/>
                </a:lnTo>
                <a:lnTo>
                  <a:pt x="83820" y="0"/>
                </a:lnTo>
                <a:lnTo>
                  <a:pt x="0" y="0"/>
                </a:lnTo>
                <a:lnTo>
                  <a:pt x="0" y="83819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 txBox="1"/>
          <p:nvPr/>
        </p:nvSpPr>
        <p:spPr>
          <a:xfrm>
            <a:off x="5594350" y="6348171"/>
            <a:ext cx="67691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Decreased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8" name="object 9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438900" y="6426708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20" h="83820">
                <a:moveTo>
                  <a:pt x="0" y="83819"/>
                </a:moveTo>
                <a:lnTo>
                  <a:pt x="83820" y="83819"/>
                </a:lnTo>
                <a:lnTo>
                  <a:pt x="83820" y="0"/>
                </a:lnTo>
                <a:lnTo>
                  <a:pt x="0" y="0"/>
                </a:lnTo>
                <a:lnTo>
                  <a:pt x="0" y="83819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 txBox="1"/>
          <p:nvPr/>
        </p:nvSpPr>
        <p:spPr>
          <a:xfrm>
            <a:off x="6548373" y="6348171"/>
            <a:ext cx="10528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Stayed the</a:t>
            </a:r>
            <a:r>
              <a:rPr sz="1200" spc="-40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same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0" name="object 100"/>
          <p:cNvSpPr txBox="1">
            <a:spLocks noGrp="1"/>
          </p:cNvSpPr>
          <p:nvPr>
            <p:ph type="title"/>
          </p:nvPr>
        </p:nvSpPr>
        <p:spPr>
          <a:xfrm>
            <a:off x="916939" y="1327531"/>
            <a:ext cx="1036637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spc="-20" dirty="0">
                <a:latin typeface="Cambria"/>
                <a:cs typeface="Cambria"/>
              </a:rPr>
              <a:t>Changing </a:t>
            </a:r>
            <a:r>
              <a:rPr sz="4400" b="1" spc="-225" dirty="0">
                <a:latin typeface="Cambria"/>
                <a:cs typeface="Cambria"/>
              </a:rPr>
              <a:t>demand </a:t>
            </a:r>
            <a:r>
              <a:rPr sz="4400" b="1" spc="-35" dirty="0">
                <a:latin typeface="Cambria"/>
                <a:cs typeface="Cambria"/>
              </a:rPr>
              <a:t>for </a:t>
            </a:r>
            <a:r>
              <a:rPr sz="4400" b="1" spc="-145" dirty="0">
                <a:latin typeface="Cambria"/>
                <a:cs typeface="Cambria"/>
              </a:rPr>
              <a:t>services </a:t>
            </a:r>
            <a:r>
              <a:rPr sz="4400" b="1" spc="-155" dirty="0">
                <a:latin typeface="Cambria"/>
                <a:cs typeface="Cambria"/>
              </a:rPr>
              <a:t>by</a:t>
            </a:r>
            <a:r>
              <a:rPr sz="4400" b="1" spc="190" dirty="0">
                <a:latin typeface="Cambria"/>
                <a:cs typeface="Cambria"/>
              </a:rPr>
              <a:t> </a:t>
            </a:r>
            <a:r>
              <a:rPr sz="4400" b="1" spc="-135" dirty="0">
                <a:latin typeface="Cambria"/>
                <a:cs typeface="Cambria"/>
              </a:rPr>
              <a:t>turnover</a:t>
            </a:r>
            <a:endParaRPr sz="4400" dirty="0">
              <a:latin typeface="Cambria"/>
              <a:cs typeface="Cambria"/>
            </a:endParaRPr>
          </a:p>
        </p:txBody>
      </p:sp>
      <p:sp>
        <p:nvSpPr>
          <p:cNvPr id="101" name="object 10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1074420"/>
          </a:xfrm>
          <a:custGeom>
            <a:avLst/>
            <a:gdLst/>
            <a:ahLst/>
            <a:cxnLst/>
            <a:rect l="l" t="t" r="r" b="b"/>
            <a:pathLst>
              <a:path w="12192000" h="1074420">
                <a:moveTo>
                  <a:pt x="0" y="1074420"/>
                </a:moveTo>
                <a:lnTo>
                  <a:pt x="12192000" y="1074420"/>
                </a:lnTo>
                <a:lnTo>
                  <a:pt x="12192000" y="0"/>
                </a:lnTo>
                <a:lnTo>
                  <a:pt x="0" y="0"/>
                </a:lnTo>
                <a:lnTo>
                  <a:pt x="0" y="10744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059923" y="182879"/>
            <a:ext cx="1836420" cy="7391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074419"/>
            <a:ext cx="12192000" cy="5783580"/>
          </a:xfrm>
          <a:custGeom>
            <a:avLst/>
            <a:gdLst/>
            <a:ahLst/>
            <a:cxnLst/>
            <a:rect l="l" t="t" r="r" b="b"/>
            <a:pathLst>
              <a:path w="12192000" h="5783580">
                <a:moveTo>
                  <a:pt x="0" y="5783579"/>
                </a:moveTo>
                <a:lnTo>
                  <a:pt x="12192000" y="5783579"/>
                </a:lnTo>
                <a:lnTo>
                  <a:pt x="12192000" y="0"/>
                </a:lnTo>
                <a:lnTo>
                  <a:pt x="0" y="0"/>
                </a:lnTo>
                <a:lnTo>
                  <a:pt x="0" y="5783579"/>
                </a:lnTo>
                <a:close/>
              </a:path>
            </a:pathLst>
          </a:custGeom>
          <a:solidFill>
            <a:srgbClr val="9299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33400" y="2148839"/>
            <a:ext cx="11125200" cy="4526280"/>
          </a:xfrm>
          <a:custGeom>
            <a:avLst/>
            <a:gdLst/>
            <a:ahLst/>
            <a:cxnLst/>
            <a:rect l="l" t="t" r="r" b="b"/>
            <a:pathLst>
              <a:path w="11125200" h="4526280">
                <a:moveTo>
                  <a:pt x="0" y="4526280"/>
                </a:moveTo>
                <a:lnTo>
                  <a:pt x="11125200" y="4526280"/>
                </a:lnTo>
                <a:lnTo>
                  <a:pt x="11125200" y="0"/>
                </a:lnTo>
                <a:lnTo>
                  <a:pt x="0" y="0"/>
                </a:lnTo>
                <a:lnTo>
                  <a:pt x="0" y="452628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450657" y="2284285"/>
          <a:ext cx="9890120" cy="368350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893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3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6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3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85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33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51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7117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5369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0548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8321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921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9595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19404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52641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2956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233679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422909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98996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</a:tblGrid>
              <a:tr h="2209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132">
                <a:tc gridSpan="10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solidFill>
                      <a:srgbClr val="4471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8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EC7C3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A4A4A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348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4131"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solidFill>
                      <a:srgbClr val="4471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10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EC7C3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A4A4A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4131">
                <a:tc gridSpan="8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solidFill>
                      <a:srgbClr val="4471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EC7C3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A4A4A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5655">
                <a:tc gridSpan="7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solidFill>
                      <a:srgbClr val="4471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10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EC7C3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A4A4A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4131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solidFill>
                      <a:srgbClr val="4471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10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EC7C3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8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A4A4A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09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1349755" y="6050991"/>
            <a:ext cx="2127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0%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300732" y="6050991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1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290061" y="6050991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2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279519" y="6050991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3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268848" y="6050991"/>
            <a:ext cx="2889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5" dirty="0">
                <a:solidFill>
                  <a:srgbClr val="585858"/>
                </a:solidFill>
                <a:latin typeface="Calibri"/>
                <a:cs typeface="Calibri"/>
              </a:rPr>
              <a:t>4</a:t>
            </a:r>
            <a:r>
              <a:rPr sz="1200" spc="-10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258559" y="6050991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5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247890" y="6050991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6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237346" y="6050991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7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226677" y="6050991"/>
            <a:ext cx="2889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5" dirty="0">
                <a:solidFill>
                  <a:srgbClr val="585858"/>
                </a:solidFill>
                <a:latin typeface="Calibri"/>
                <a:cs typeface="Calibri"/>
              </a:rPr>
              <a:t>8</a:t>
            </a:r>
            <a:r>
              <a:rPr sz="1200" spc="-10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0216388" y="6050991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9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1167109" y="6050991"/>
            <a:ext cx="36576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1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0%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72769" y="5484063"/>
            <a:ext cx="5556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Barnsley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70051" y="4746701"/>
            <a:ext cx="65595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Doncaster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03300" y="4010405"/>
            <a:ext cx="72326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Rotherham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56615" y="3273297"/>
            <a:ext cx="5702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Sheffield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940409" y="2536316"/>
            <a:ext cx="38608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O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t</a:t>
            </a:r>
            <a:r>
              <a:rPr sz="1200" spc="-10" dirty="0">
                <a:solidFill>
                  <a:srgbClr val="585858"/>
                </a:solidFill>
                <a:latin typeface="Calibri"/>
                <a:cs typeface="Calibri"/>
              </a:rPr>
              <a:t>h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er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1" name="object 2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663440" y="6426708"/>
            <a:ext cx="82550" cy="83820"/>
          </a:xfrm>
          <a:custGeom>
            <a:avLst/>
            <a:gdLst/>
            <a:ahLst/>
            <a:cxnLst/>
            <a:rect l="l" t="t" r="r" b="b"/>
            <a:pathLst>
              <a:path w="82550" h="83820">
                <a:moveTo>
                  <a:pt x="0" y="83819"/>
                </a:moveTo>
                <a:lnTo>
                  <a:pt x="82296" y="83819"/>
                </a:lnTo>
                <a:lnTo>
                  <a:pt x="82296" y="0"/>
                </a:lnTo>
                <a:lnTo>
                  <a:pt x="0" y="0"/>
                </a:lnTo>
                <a:lnTo>
                  <a:pt x="0" y="83819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4771390" y="6348171"/>
            <a:ext cx="5461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Increase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3" name="object 2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484876" y="6426708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20" h="83820">
                <a:moveTo>
                  <a:pt x="0" y="83819"/>
                </a:moveTo>
                <a:lnTo>
                  <a:pt x="83820" y="83819"/>
                </a:lnTo>
                <a:lnTo>
                  <a:pt x="83820" y="0"/>
                </a:lnTo>
                <a:lnTo>
                  <a:pt x="0" y="0"/>
                </a:lnTo>
                <a:lnTo>
                  <a:pt x="0" y="83819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5594350" y="6348171"/>
            <a:ext cx="67691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Decreased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5" name="object 2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438900" y="6426708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20" h="83820">
                <a:moveTo>
                  <a:pt x="0" y="83819"/>
                </a:moveTo>
                <a:lnTo>
                  <a:pt x="83820" y="83819"/>
                </a:lnTo>
                <a:lnTo>
                  <a:pt x="83820" y="0"/>
                </a:lnTo>
                <a:lnTo>
                  <a:pt x="0" y="0"/>
                </a:lnTo>
                <a:lnTo>
                  <a:pt x="0" y="83819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6548373" y="6348171"/>
            <a:ext cx="10528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Stayed the</a:t>
            </a:r>
            <a:r>
              <a:rPr sz="1200" spc="-40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same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7" name="object 27"/>
          <p:cNvSpPr txBox="1">
            <a:spLocks noGrp="1"/>
          </p:cNvSpPr>
          <p:nvPr>
            <p:ph type="title"/>
          </p:nvPr>
        </p:nvSpPr>
        <p:spPr>
          <a:xfrm>
            <a:off x="916939" y="1327531"/>
            <a:ext cx="1017905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spc="-20" dirty="0">
                <a:latin typeface="Cambria"/>
                <a:cs typeface="Cambria"/>
              </a:rPr>
              <a:t>Changing </a:t>
            </a:r>
            <a:r>
              <a:rPr sz="4400" b="1" spc="-225" dirty="0">
                <a:latin typeface="Cambria"/>
                <a:cs typeface="Cambria"/>
              </a:rPr>
              <a:t>demand </a:t>
            </a:r>
            <a:r>
              <a:rPr sz="4400" b="1" spc="-35" dirty="0">
                <a:latin typeface="Cambria"/>
                <a:cs typeface="Cambria"/>
              </a:rPr>
              <a:t>for </a:t>
            </a:r>
            <a:r>
              <a:rPr sz="4400" b="1" spc="-145" dirty="0">
                <a:latin typeface="Cambria"/>
                <a:cs typeface="Cambria"/>
              </a:rPr>
              <a:t>services </a:t>
            </a:r>
            <a:r>
              <a:rPr sz="4400" b="1" spc="-155" dirty="0">
                <a:latin typeface="Cambria"/>
                <a:cs typeface="Cambria"/>
              </a:rPr>
              <a:t>by</a:t>
            </a:r>
            <a:r>
              <a:rPr sz="4400" b="1" spc="175" dirty="0">
                <a:latin typeface="Cambria"/>
                <a:cs typeface="Cambria"/>
              </a:rPr>
              <a:t> </a:t>
            </a:r>
            <a:r>
              <a:rPr sz="4400" b="1" spc="-105" dirty="0">
                <a:latin typeface="Cambria"/>
                <a:cs typeface="Cambria"/>
              </a:rPr>
              <a:t>location</a:t>
            </a:r>
            <a:endParaRPr sz="4400" dirty="0">
              <a:latin typeface="Cambria"/>
              <a:cs typeface="Cambria"/>
            </a:endParaRPr>
          </a:p>
        </p:txBody>
      </p:sp>
      <p:sp>
        <p:nvSpPr>
          <p:cNvPr id="28" name="object 2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1074420"/>
          </a:xfrm>
          <a:custGeom>
            <a:avLst/>
            <a:gdLst/>
            <a:ahLst/>
            <a:cxnLst/>
            <a:rect l="l" t="t" r="r" b="b"/>
            <a:pathLst>
              <a:path w="12192000" h="1074420">
                <a:moveTo>
                  <a:pt x="0" y="1074420"/>
                </a:moveTo>
                <a:lnTo>
                  <a:pt x="12192000" y="1074420"/>
                </a:lnTo>
                <a:lnTo>
                  <a:pt x="12192000" y="0"/>
                </a:lnTo>
                <a:lnTo>
                  <a:pt x="0" y="0"/>
                </a:lnTo>
                <a:lnTo>
                  <a:pt x="0" y="10744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059923" y="182879"/>
            <a:ext cx="1836420" cy="7391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</TotalTime>
  <Words>1002</Words>
  <Application>Microsoft Office PowerPoint</Application>
  <PresentationFormat>Widescreen</PresentationFormat>
  <Paragraphs>438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Cambria</vt:lpstr>
      <vt:lpstr>Times New Roman</vt:lpstr>
      <vt:lpstr>Office Theme</vt:lpstr>
      <vt:lpstr>PowerPoint Presentation</vt:lpstr>
      <vt:lpstr>Further reports will follow</vt:lpstr>
      <vt:lpstr>Thanks</vt:lpstr>
      <vt:lpstr>Structure and turnover</vt:lpstr>
      <vt:lpstr>Location and turnover</vt:lpstr>
      <vt:lpstr>Location and structure</vt:lpstr>
      <vt:lpstr>Changing demand for services by structure</vt:lpstr>
      <vt:lpstr>Changing demand for services by turnover</vt:lpstr>
      <vt:lpstr>Changing demand for services by location</vt:lpstr>
      <vt:lpstr>Closing services by structure</vt:lpstr>
      <vt:lpstr>Closing services by turnover</vt:lpstr>
      <vt:lpstr>Closing services by location</vt:lpstr>
      <vt:lpstr>Digital exclusion by structure</vt:lpstr>
      <vt:lpstr>Digital exclusion by turnover</vt:lpstr>
      <vt:lpstr>Furlough</vt:lpstr>
      <vt:lpstr>Furloughed staff by structure</vt:lpstr>
      <vt:lpstr>Furloughed staff by income</vt:lpstr>
      <vt:lpstr>Furloughed staff by location</vt:lpstr>
      <vt:lpstr>Financial sustainability by structure</vt:lpstr>
      <vt:lpstr>Financial sustainability by income</vt:lpstr>
      <vt:lpstr>Financial sustainability by location</vt:lpstr>
      <vt:lpstr>Any 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 Caldwell</dc:creator>
  <cp:lastModifiedBy>Stephen Cooper (CEX)</cp:lastModifiedBy>
  <cp:revision>2</cp:revision>
  <dcterms:created xsi:type="dcterms:W3CDTF">2022-07-04T13:45:32Z</dcterms:created>
  <dcterms:modified xsi:type="dcterms:W3CDTF">2022-07-06T10:15:16Z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2020-08-18T00:00:00Z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2022-07-04T00:00:00Z</vt:filetime>
  </property>
  <property fmtid="{D5CDD505-2E9C-101B-9397-08002B2CF9AE}" pid="5" name="MSIP_Label_c8588358-c3f1-4695-a290-e2f70d15689d_Enabled">
    <vt:lpwstr>true</vt:lpwstr>
  </property>
  <property fmtid="{D5CDD505-2E9C-101B-9397-08002B2CF9AE}" pid="6" name="MSIP_Label_c8588358-c3f1-4695-a290-e2f70d15689d_SetDate">
    <vt:lpwstr>2022-07-06T09:17:59Z</vt:lpwstr>
  </property>
  <property fmtid="{D5CDD505-2E9C-101B-9397-08002B2CF9AE}" pid="7" name="MSIP_Label_c8588358-c3f1-4695-a290-e2f70d15689d_Method">
    <vt:lpwstr>Privileged</vt:lpwstr>
  </property>
  <property fmtid="{D5CDD505-2E9C-101B-9397-08002B2CF9AE}" pid="8" name="MSIP_Label_c8588358-c3f1-4695-a290-e2f70d15689d_Name">
    <vt:lpwstr>Official – General</vt:lpwstr>
  </property>
  <property fmtid="{D5CDD505-2E9C-101B-9397-08002B2CF9AE}" pid="9" name="MSIP_Label_c8588358-c3f1-4695-a290-e2f70d15689d_SiteId">
    <vt:lpwstr>a1ba59b9-7204-48d8-a360-7770245ad4a9</vt:lpwstr>
  </property>
  <property fmtid="{D5CDD505-2E9C-101B-9397-08002B2CF9AE}" pid="10" name="MSIP_Label_c8588358-c3f1-4695-a290-e2f70d15689d_ActionId">
    <vt:lpwstr>1858f1ac-79b6-432b-b043-20445185071b</vt:lpwstr>
  </property>
  <property fmtid="{D5CDD505-2E9C-101B-9397-08002B2CF9AE}" pid="11" name="MSIP_Label_c8588358-c3f1-4695-a290-e2f70d15689d_ContentBits">
    <vt:lpwstr>0</vt:lpwstr>
  </property>
</Properties>
</file>