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68" r:id="rId2"/>
    <p:sldMasterId id="2147483780" r:id="rId3"/>
  </p:sldMasterIdLst>
  <p:notesMasterIdLst>
    <p:notesMasterId r:id="rId15"/>
  </p:notesMasterIdLst>
  <p:sldIdLst>
    <p:sldId id="256" r:id="rId4"/>
    <p:sldId id="560" r:id="rId5"/>
    <p:sldId id="555" r:id="rId6"/>
    <p:sldId id="561" r:id="rId7"/>
    <p:sldId id="578" r:id="rId8"/>
    <p:sldId id="567" r:id="rId9"/>
    <p:sldId id="563" r:id="rId10"/>
    <p:sldId id="571" r:id="rId11"/>
    <p:sldId id="577" r:id="rId12"/>
    <p:sldId id="579" r:id="rId13"/>
    <p:sldId id="575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Murray" initials="AM" lastIdx="11" clrIdx="0">
    <p:extLst>
      <p:ext uri="{19B8F6BF-5375-455C-9EA6-DF929625EA0E}">
        <p15:presenceInfo xmlns:p15="http://schemas.microsoft.com/office/powerpoint/2012/main" userId="S::Amanda.Murray@sheffield.gov.uk::4a16ec79-1575-47b9-9ef1-27573a9ada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5830" autoAdjust="0"/>
  </p:normalViewPr>
  <p:slideViewPr>
    <p:cSldViewPr>
      <p:cViewPr varScale="1">
        <p:scale>
          <a:sx n="98" d="100"/>
          <a:sy n="98" d="100"/>
        </p:scale>
        <p:origin x="19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B2FDF-66C3-4C69-9336-DD8E49363A40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7D9DD-9268-456A-A3CD-C24B0779772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43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006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88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407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21/22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37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Growth for 2022-23 is expected to decrease, £2,177 is 21-22 fig for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156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Secondary investment – as AWPU rises Minimum Per Pupil Funding Level decreases (MPPFL)</a:t>
            </a:r>
          </a:p>
          <a:p>
            <a:r>
              <a:rPr lang="en-GB"/>
              <a:t>MPPFL – Primary = £4,265, Secondary = £5,525 (KS3 £5,321, KS4 £5,831)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A7D9DD-9268-456A-A3CD-C24B0779772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315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11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27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9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363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064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82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577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4963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494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623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19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30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310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618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347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3A78A-3191-4641-9AC7-2011A86D3778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5323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DE0-CC21-48C7-8321-139AB733EC01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799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FE90C-C37E-47B7-A07D-306092005784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5923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EF221-CD6F-46C9-B4EF-C4B9C19E2F32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496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7244-6F5D-4085-9262-F017A328073C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10038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1F9-39E7-4392-A97A-F6FEE7766C14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9969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5643B-6205-40B8-B9D2-DA8379E42BD2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54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4325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B88C-4F49-44C4-8F0C-F14E4FEA8067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4351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809E5-B48A-4A79-9337-6930E2DC34DD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935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5EB9-660E-4492-B9DC-2073B121624B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1379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FB07-C3EF-4632-922B-4CE1EDD9A44A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4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33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12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72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077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54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903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4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16EF8-88DF-47B2-BFFD-583F2F92D752}" type="datetimeFigureOut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12B6-403B-45A1-A6BA-2C7DBDC407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49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3A8BF-99F8-4979-A98D-176B1B23D839}" type="datetime1">
              <a:rPr lang="en-GB" smtClean="0"/>
              <a:t>11/07/2022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812B6-403B-45A1-A6BA-2C7DBDC407B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59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e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0.x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3.e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8.xml"/><Relationship Id="rId6" Type="http://schemas.openxmlformats.org/officeDocument/2006/relationships/package" Target="../embeddings/Microsoft_Excel_Worksheet.xlsx"/><Relationship Id="rId5" Type="http://schemas.openxmlformats.org/officeDocument/2006/relationships/image" Target="../media/image2.jpg"/><Relationship Id="rId4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8496944" cy="1470025"/>
          </a:xfrm>
          <a:noFill/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DSG Overview and NFF Models: Principles and Approach –2022/23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67544" y="3789040"/>
            <a:ext cx="8229600" cy="1224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rgbClr val="660066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Schools Forum, 13 December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37087-5171-4390-9785-456C031F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165304"/>
            <a:ext cx="2133600" cy="365125"/>
          </a:xfrm>
        </p:spPr>
        <p:txBody>
          <a:bodyPr/>
          <a:lstStyle/>
          <a:p>
            <a:endParaRPr lang="en-GB" dirty="0"/>
          </a:p>
          <a:p>
            <a:fld id="{2A0812B6-403B-45A1-A6BA-2C7DBDC407B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033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A1C08-A224-4A24-8B12-B66C83F0B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8294"/>
          </a:xfrm>
        </p:spPr>
        <p:txBody>
          <a:bodyPr>
            <a:normAutofit fontScale="90000"/>
          </a:bodyPr>
          <a:lstStyle/>
          <a:p>
            <a:r>
              <a:rPr lang="en-GB" dirty="0"/>
              <a:t>Impact of Modelling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26628-EB89-454D-80A6-0A5CF0E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10" name="Object 9" descr="Table to show impact of NFF modelling on the key factors">
            <a:extLst>
              <a:ext uri="{FF2B5EF4-FFF2-40B4-BE49-F238E27FC236}">
                <a16:creationId xmlns:a16="http://schemas.microsoft.com/office/drawing/2014/main" id="{B5695665-5D2D-426B-9C34-75993FC54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887826"/>
              </p:ext>
            </p:extLst>
          </p:nvPr>
        </p:nvGraphicFramePr>
        <p:xfrm>
          <a:off x="335884" y="1124744"/>
          <a:ext cx="8350916" cy="4349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6" imgW="7607177" imgH="3962269" progId="Excel.Sheet.12">
                  <p:embed/>
                </p:oleObj>
              </mc:Choice>
              <mc:Fallback>
                <p:oleObj name="Worksheet" r:id="rId6" imgW="7607177" imgH="39622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5884" y="1124744"/>
                        <a:ext cx="8350916" cy="4349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5F031-1E36-4B0D-83F2-C577DF062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Rates Policy Change 2022-23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76842-AAA1-4D86-A01F-D29456A6E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DfE to pay rates direct from April 2022</a:t>
            </a:r>
          </a:p>
          <a:p>
            <a:r>
              <a:rPr lang="en-GB" dirty="0"/>
              <a:t>Applies to ALL schools – maintained and academy</a:t>
            </a:r>
          </a:p>
          <a:p>
            <a:r>
              <a:rPr lang="en-GB" dirty="0"/>
              <a:t>Schools will receive a copy of the bill marked with ***for information ONLY – do not pay this bill ***</a:t>
            </a:r>
          </a:p>
          <a:p>
            <a:r>
              <a:rPr lang="en-GB" dirty="0"/>
              <a:t>Schools must cancel all standing orders</a:t>
            </a:r>
          </a:p>
          <a:p>
            <a:r>
              <a:rPr lang="en-GB" dirty="0"/>
              <a:t>Schools </a:t>
            </a:r>
            <a:r>
              <a:rPr lang="en-GB" b="1" dirty="0">
                <a:solidFill>
                  <a:srgbClr val="FF0000"/>
                </a:solidFill>
              </a:rPr>
              <a:t>MUST NOT pay this bill</a:t>
            </a:r>
            <a:r>
              <a:rPr lang="en-GB" dirty="0"/>
              <a:t> or claim for any refunds due</a:t>
            </a:r>
          </a:p>
          <a:p>
            <a:r>
              <a:rPr lang="en-GB" dirty="0"/>
              <a:t>All to be dealt with centrally via DfE and LA</a:t>
            </a:r>
          </a:p>
          <a:p>
            <a:r>
              <a:rPr lang="en-GB" dirty="0"/>
              <a:t>£3.1m will be recouped from our DSG Schools Block allocation and SCC will </a:t>
            </a:r>
            <a:r>
              <a:rPr lang="en-GB"/>
              <a:t>submit data via a rates portal.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E04EA-3A07-4A31-8444-9A146CD02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588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3B33E-12F7-4728-8BAD-91056F7D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2022/23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16BAE-65D6-4E06-81AA-6C7A19734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2022/23 DSG allocation:</a:t>
            </a:r>
          </a:p>
          <a:p>
            <a:pPr lvl="1"/>
            <a:r>
              <a:rPr lang="en-GB" dirty="0"/>
              <a:t>Currently indicative – awaiting final confirmation from the DfE – due end of December 2021.</a:t>
            </a:r>
          </a:p>
          <a:p>
            <a:pPr lvl="1"/>
            <a:r>
              <a:rPr lang="en-GB" dirty="0"/>
              <a:t>Prior to the Chancellor’s Autumn budget.</a:t>
            </a:r>
          </a:p>
          <a:p>
            <a:pPr lvl="1"/>
            <a:r>
              <a:rPr lang="en-GB" dirty="0"/>
              <a:t>Based on October 2020 Census.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C0459-36B5-4531-ADF2-9F89FE5DA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142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26" y="178811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dirty="0"/>
              <a:t>DSG Provisional Allocation 2022/23</a:t>
            </a:r>
            <a:br>
              <a:rPr lang="en-GB" dirty="0"/>
            </a:br>
            <a:endParaRPr lang="en-GB" sz="3100" dirty="0">
              <a:solidFill>
                <a:srgbClr val="FF0000"/>
              </a:solidFill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47AC699-79F9-42C3-9629-3D7B8DDF8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122402"/>
              </p:ext>
            </p:extLst>
          </p:nvPr>
        </p:nvGraphicFramePr>
        <p:xfrm>
          <a:off x="230977" y="850106"/>
          <a:ext cx="8579297" cy="3923105"/>
        </p:xfrm>
        <a:graphic>
          <a:graphicData uri="http://schemas.openxmlformats.org/drawingml/2006/table">
            <a:tbl>
              <a:tblPr firstRow="1"/>
              <a:tblGrid>
                <a:gridCol w="2988005">
                  <a:extLst>
                    <a:ext uri="{9D8B030D-6E8A-4147-A177-3AD203B41FA5}">
                      <a16:colId xmlns:a16="http://schemas.microsoft.com/office/drawing/2014/main" val="334400495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468917099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13592881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635775471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592186829"/>
                    </a:ext>
                  </a:extLst>
                </a:gridCol>
              </a:tblGrid>
              <a:tr h="33542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21/22 £000’s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22/23 £000’s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Variance £000’s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Change</a:t>
                      </a:r>
                    </a:p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£000’s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3753400"/>
                  </a:ext>
                </a:extLst>
              </a:tr>
              <a:tr h="224782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Schools Block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383,584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393,962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+10,378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2.7 %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667760"/>
                  </a:ext>
                </a:extLst>
              </a:tr>
              <a:tr h="653387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 for mainstream schools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2,177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2,177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023796"/>
                  </a:ext>
                </a:extLst>
              </a:tr>
              <a:tr h="3298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Needs Block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75,494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83,513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+8,019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10.6%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826185"/>
                  </a:ext>
                </a:extLst>
              </a:tr>
              <a:tr h="31253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CSSB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6,328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5,710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-618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-9.7%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696916"/>
                  </a:ext>
                </a:extLst>
              </a:tr>
              <a:tr h="3298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EY 2 year old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5,214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5,214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48869"/>
                  </a:ext>
                </a:extLst>
              </a:tr>
              <a:tr h="3298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EY 3-4 year olds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30,070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30,070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685819"/>
                  </a:ext>
                </a:extLst>
              </a:tr>
              <a:tr h="46890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EYPP + Disability Access + MNS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487447"/>
                  </a:ext>
                </a:extLst>
              </a:tr>
              <a:tr h="3298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Pupil Premium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29,300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29,300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A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41149"/>
                  </a:ext>
                </a:extLst>
              </a:tr>
              <a:tr h="33542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532,977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550,756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+17,779</a:t>
                      </a: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GB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4395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5737695-097E-4B39-818D-D48FB5611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36318"/>
              </p:ext>
            </p:extLst>
          </p:nvPr>
        </p:nvGraphicFramePr>
        <p:xfrm>
          <a:off x="230977" y="5229200"/>
          <a:ext cx="8229599" cy="1359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599">
                  <a:extLst>
                    <a:ext uri="{9D8B030D-6E8A-4147-A177-3AD203B41FA5}">
                      <a16:colId xmlns:a16="http://schemas.microsoft.com/office/drawing/2014/main" val="4107815615"/>
                    </a:ext>
                  </a:extLst>
                </a:gridCol>
              </a:tblGrid>
              <a:tr h="39849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Notes: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99687088"/>
                  </a:ext>
                </a:extLst>
              </a:tr>
              <a:tr h="39849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1 – 22/23 Provision allocation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8957918"/>
                  </a:ext>
                </a:extLst>
              </a:tr>
              <a:tr h="28313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2 –Early Years and Pupil Premium allocation not released for 22/23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44729570"/>
                  </a:ext>
                </a:extLst>
              </a:tr>
              <a:tr h="247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Growth- the expectation is that this figure is likely to reduce</a:t>
                      </a: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40221256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0812B6-403B-45A1-A6BA-2C7DBDC407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020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E9923-5A19-4688-9FF7-F884C67A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Early Years Block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D43B9-BB70-47F6-BD2A-BD623F393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en-GB" sz="3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 have now received FEL rates for 2022/23 and this information will be reviewed.</a:t>
            </a:r>
          </a:p>
          <a:p>
            <a:r>
              <a:rPr lang="en-GB" sz="3400" dirty="0"/>
              <a:t>Spending Review headlines include:</a:t>
            </a:r>
          </a:p>
          <a:p>
            <a:pPr marR="0" lvl="1" algn="l" rtl="0">
              <a:buFont typeface="Arial" panose="020B0604020202020204" pitchFamily="34" charset="0"/>
              <a:buChar char="•"/>
            </a:pPr>
            <a:r>
              <a:rPr lang="en-GB" sz="3400" dirty="0"/>
              <a:t>£150m to support and train those who work in early years.</a:t>
            </a:r>
          </a:p>
          <a:p>
            <a:pPr marR="0" lvl="1" algn="l" rtl="0">
              <a:buFont typeface="Arial" panose="020B0604020202020204" pitchFamily="34" charset="0"/>
              <a:buChar char="•"/>
            </a:pPr>
            <a:r>
              <a:rPr lang="en-GB" sz="3400" dirty="0"/>
              <a:t>£160m more funding for early years entitlements funding for 2022/23 – for LAs to increase hourly rates to providers re. inflation and wage increases.</a:t>
            </a:r>
          </a:p>
          <a:p>
            <a:pPr marR="0" lvl="1" algn="l" rtl="0">
              <a:buFont typeface="Arial" panose="020B0604020202020204" pitchFamily="34" charset="0"/>
              <a:buChar char="•"/>
            </a:pPr>
            <a:r>
              <a:rPr lang="en-GB" sz="3400" dirty="0"/>
              <a:t>Other EY programmes to include: A Start for Life offer, Family Hubs, parenting programmes, breastfeeding support, infant and perinatal mental health, workforce pilots and Supporting Families programme.</a:t>
            </a:r>
          </a:p>
          <a:p>
            <a:pPr marL="457200" marR="0" lvl="1" indent="0" algn="l" rtl="0">
              <a:buNone/>
            </a:pPr>
            <a:endParaRPr lang="en-GB" sz="32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48F3E-34DE-458D-9D13-5CACEC80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9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2D3E-E276-434A-AC00-C5FDD0AF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84" y="0"/>
            <a:ext cx="8686800" cy="1124744"/>
          </a:xfrm>
        </p:spPr>
        <p:txBody>
          <a:bodyPr>
            <a:noAutofit/>
          </a:bodyPr>
          <a:lstStyle/>
          <a:p>
            <a:r>
              <a:rPr lang="en-GB" sz="3600" dirty="0"/>
              <a:t>Early Years – Increase to Hourly Rate 2022/23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0DB3932-1346-406A-A9B1-6D26FE4CA0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42639"/>
              </p:ext>
            </p:extLst>
          </p:nvPr>
        </p:nvGraphicFramePr>
        <p:xfrm>
          <a:off x="228600" y="1628800"/>
          <a:ext cx="8686799" cy="2757704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580931">
                  <a:extLst>
                    <a:ext uri="{9D8B030D-6E8A-4147-A177-3AD203B41FA5}">
                      <a16:colId xmlns:a16="http://schemas.microsoft.com/office/drawing/2014/main" val="4135877830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749956933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934115101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2163650441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2150879305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1162999794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3269409281"/>
                    </a:ext>
                  </a:extLst>
                </a:gridCol>
                <a:gridCol w="1015124">
                  <a:extLst>
                    <a:ext uri="{9D8B030D-6E8A-4147-A177-3AD203B41FA5}">
                      <a16:colId xmlns:a16="http://schemas.microsoft.com/office/drawing/2014/main" val="3985135282"/>
                    </a:ext>
                  </a:extLst>
                </a:gridCol>
              </a:tblGrid>
              <a:tr h="1100898"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en-GB" sz="16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2020/21 Hours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21/22 Hourly Rate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22/23 Proposed Rate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£ Increase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% increase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21/22 Annual Entitlement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22/23 Annual Entitlement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Annual Increase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576799002"/>
                  </a:ext>
                </a:extLst>
              </a:tr>
              <a:tr h="82703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2 year olds</a:t>
                      </a:r>
                      <a:br>
                        <a:rPr lang="en-GB" sz="1800" u="none" strike="noStrike" dirty="0">
                          <a:effectLst/>
                        </a:rPr>
                      </a:br>
                      <a:r>
                        <a:rPr lang="en-GB" sz="1800" u="none" strike="noStrike" dirty="0">
                          <a:effectLst/>
                        </a:rPr>
                        <a:t>916,860 paid hours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£5.36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£5.57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£0.21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3.8%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£3,055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£3,175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£120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07780538"/>
                  </a:ext>
                </a:extLst>
              </a:tr>
              <a:tr h="740934">
                <a:tc>
                  <a:txBody>
                    <a:bodyPr/>
                    <a:lstStyle/>
                    <a:p>
                      <a:pPr algn="l" fontAlgn="b"/>
                      <a:br>
                        <a:rPr lang="en-GB" sz="1800" u="none" strike="noStrike">
                          <a:effectLst/>
                        </a:rPr>
                      </a:br>
                      <a:r>
                        <a:rPr lang="en-GB" sz="1800" u="none" strike="noStrike">
                          <a:effectLst/>
                        </a:rPr>
                        <a:t>3-4 year olds</a:t>
                      </a:r>
                      <a:br>
                        <a:rPr lang="en-GB" sz="1800" u="none" strike="noStrike">
                          <a:effectLst/>
                        </a:rPr>
                      </a:br>
                      <a:r>
                        <a:rPr lang="en-GB" sz="1800" u="none" strike="noStrike">
                          <a:effectLst/>
                        </a:rPr>
                        <a:t>6,209,860 hours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£4.71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£4.88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£0.17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3.5%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£2,685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£2,782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£97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34121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761BF-477D-4629-9FFA-B6310C7C2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51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26" y="178811"/>
            <a:ext cx="8229600" cy="560609"/>
          </a:xfrm>
        </p:spPr>
        <p:txBody>
          <a:bodyPr>
            <a:normAutofit fontScale="90000"/>
          </a:bodyPr>
          <a:lstStyle/>
          <a:p>
            <a:r>
              <a:rPr lang="en-GB" dirty="0"/>
              <a:t>High Needs Block</a:t>
            </a:r>
            <a:br>
              <a:rPr lang="en-GB" dirty="0"/>
            </a:br>
            <a:endParaRPr lang="en-GB" sz="3100" dirty="0">
              <a:solidFill>
                <a:srgbClr val="FF0000"/>
              </a:solidFill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47AC699-79F9-42C3-9629-3D7B8DDF8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649861"/>
              </p:ext>
            </p:extLst>
          </p:nvPr>
        </p:nvGraphicFramePr>
        <p:xfrm>
          <a:off x="324605" y="490597"/>
          <a:ext cx="8579297" cy="883750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2988005">
                  <a:extLst>
                    <a:ext uri="{9D8B030D-6E8A-4147-A177-3AD203B41FA5}">
                      <a16:colId xmlns:a16="http://schemas.microsoft.com/office/drawing/2014/main" val="334400495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468917099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13592881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635775471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592186829"/>
                    </a:ext>
                  </a:extLst>
                </a:gridCol>
              </a:tblGrid>
              <a:tr h="33542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21/22 £000’s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22/23 £000’s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Variance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Change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extLst>
                  <a:ext uri="{0D108BD9-81ED-4DB2-BD59-A6C34878D82A}">
                    <a16:rowId xmlns:a16="http://schemas.microsoft.com/office/drawing/2014/main" val="893753400"/>
                  </a:ext>
                </a:extLst>
              </a:tr>
              <a:tr h="32983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High Needs Block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75,494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83,513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+8,019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10.6%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extLst>
                  <a:ext uri="{0D108BD9-81ED-4DB2-BD59-A6C34878D82A}">
                    <a16:rowId xmlns:a16="http://schemas.microsoft.com/office/drawing/2014/main" val="13428261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8D17075-1B6B-4BFE-BB96-585C189867A1}"/>
              </a:ext>
            </a:extLst>
          </p:cNvPr>
          <p:cNvSpPr txBox="1"/>
          <p:nvPr/>
        </p:nvSpPr>
        <p:spPr>
          <a:xfrm>
            <a:off x="333726" y="1363802"/>
            <a:ext cx="8579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Overall pressure on the High Needs Block – demand outstripping places – relying on additional places, integrated resources and out of city placements. Total pressure = £13.5m.</a:t>
            </a:r>
            <a:endParaRPr lang="en-GB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EF1793B-5D3A-40CD-B25C-6EF0FD471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944602"/>
              </p:ext>
            </p:extLst>
          </p:nvPr>
        </p:nvGraphicFramePr>
        <p:xfrm>
          <a:off x="282351" y="2357106"/>
          <a:ext cx="8579297" cy="4402034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6933456">
                  <a:extLst>
                    <a:ext uri="{9D8B030D-6E8A-4147-A177-3AD203B41FA5}">
                      <a16:colId xmlns:a16="http://schemas.microsoft.com/office/drawing/2014/main" val="3302777762"/>
                    </a:ext>
                  </a:extLst>
                </a:gridCol>
                <a:gridCol w="813634">
                  <a:extLst>
                    <a:ext uri="{9D8B030D-6E8A-4147-A177-3AD203B41FA5}">
                      <a16:colId xmlns:a16="http://schemas.microsoft.com/office/drawing/2014/main" val="1959921843"/>
                    </a:ext>
                  </a:extLst>
                </a:gridCol>
                <a:gridCol w="832207">
                  <a:extLst>
                    <a:ext uri="{9D8B030D-6E8A-4147-A177-3AD203B41FA5}">
                      <a16:colId xmlns:a16="http://schemas.microsoft.com/office/drawing/2014/main" val="3405959990"/>
                    </a:ext>
                  </a:extLst>
                </a:gridCol>
              </a:tblGrid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Description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Cash £000's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DSG £000's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330705371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174 increase in special school places -  1,358 rising to 1532 (total budget £30.8m)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3,350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167859510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30 additional IR places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412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840231805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Planned growth: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</a:rPr>
                        <a:t>1,212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438413713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• 150 special school places 7/12th = £2,037k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71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040021031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• 30 IR places 7/12th = £341k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71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549239986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• Growth in post-16 places - 227 places = £1,323k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71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27984970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• Top-up for individual pupils = £761k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71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856607078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• Existing growth budget = (3,250k)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71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941491993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Contribution for Inclusion, Gateway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1,500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026165630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Increase for Localities budget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1,679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92950733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Increase transport budget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2,280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2,280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013410314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Increase to support services: Virtual School, SEND Assessment, Educational Psychology, 0-5 SEND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800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51183756"/>
                  </a:ext>
                </a:extLst>
              </a:tr>
              <a:tr h="2846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Total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2,280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11,233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7253137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0812B6-403B-45A1-A6BA-2C7DBDC407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624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26" y="178811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GB" dirty="0"/>
              <a:t>Central Services Schools Block (CSSB)</a:t>
            </a:r>
            <a:br>
              <a:rPr lang="en-GB" dirty="0"/>
            </a:br>
            <a:endParaRPr lang="en-GB" sz="3100" dirty="0">
              <a:solidFill>
                <a:srgbClr val="FF0000"/>
              </a:solidFill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C47AC699-79F9-42C3-9629-3D7B8DDF8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166953"/>
              </p:ext>
            </p:extLst>
          </p:nvPr>
        </p:nvGraphicFramePr>
        <p:xfrm>
          <a:off x="220614" y="629046"/>
          <a:ext cx="8579297" cy="866445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2988005">
                  <a:extLst>
                    <a:ext uri="{9D8B030D-6E8A-4147-A177-3AD203B41FA5}">
                      <a16:colId xmlns:a16="http://schemas.microsoft.com/office/drawing/2014/main" val="334400495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468917099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1135928810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635775471"/>
                    </a:ext>
                  </a:extLst>
                </a:gridCol>
                <a:gridCol w="1397823">
                  <a:extLst>
                    <a:ext uri="{9D8B030D-6E8A-4147-A177-3AD203B41FA5}">
                      <a16:colId xmlns:a16="http://schemas.microsoft.com/office/drawing/2014/main" val="2592186829"/>
                    </a:ext>
                  </a:extLst>
                </a:gridCol>
              </a:tblGrid>
              <a:tr h="335428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21/22 £000’s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22/23 £000’s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Variance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Change £000’s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extLst>
                  <a:ext uri="{0D108BD9-81ED-4DB2-BD59-A6C34878D82A}">
                    <a16:rowId xmlns:a16="http://schemas.microsoft.com/office/drawing/2014/main" val="893753400"/>
                  </a:ext>
                </a:extLst>
              </a:tr>
              <a:tr h="31253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CSSB 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6,328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5,710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-618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GB" sz="1800" b="0" u="none" strike="noStrike" dirty="0">
                          <a:solidFill>
                            <a:srgbClr val="FF0000"/>
                          </a:solidFill>
                          <a:effectLst/>
                        </a:rPr>
                        <a:t>-9.7%</a:t>
                      </a:r>
                      <a:endParaRPr lang="en-GB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2" marR="5272" marT="5272" marB="0" anchor="b"/>
                </a:tc>
                <a:extLst>
                  <a:ext uri="{0D108BD9-81ED-4DB2-BD59-A6C34878D82A}">
                    <a16:rowId xmlns:a16="http://schemas.microsoft.com/office/drawing/2014/main" val="84969691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DC727CC-4E07-44E5-951D-6452F6A13A21}"/>
              </a:ext>
            </a:extLst>
          </p:cNvPr>
          <p:cNvSpPr txBox="1"/>
          <p:nvPr/>
        </p:nvSpPr>
        <p:spPr>
          <a:xfrm>
            <a:off x="254914" y="1687354"/>
            <a:ext cx="857929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 typeface="Arial"/>
              <a:buChar char="•"/>
            </a:pPr>
            <a:r>
              <a:rPr lang="en-GB" sz="2200" b="1" dirty="0"/>
              <a:t>Ongoing commitments </a:t>
            </a:r>
            <a:r>
              <a:rPr lang="en-GB" sz="2200" dirty="0"/>
              <a:t>likely to increase to account for the increase in pupil numbers.</a:t>
            </a:r>
          </a:p>
          <a:p>
            <a:pPr marL="342900" indent="-342900" defTabSz="457200">
              <a:buFont typeface="Arial"/>
              <a:buChar char="•"/>
            </a:pPr>
            <a:r>
              <a:rPr lang="en-GB" sz="2200" dirty="0"/>
              <a:t>However, </a:t>
            </a:r>
            <a:r>
              <a:rPr lang="en-GB" sz="2200" b="1" dirty="0"/>
              <a:t>historic commitments </a:t>
            </a:r>
            <a:r>
              <a:rPr lang="en-GB" sz="2200" dirty="0"/>
              <a:t>could decrease by £800k – historic commitments include:</a:t>
            </a:r>
          </a:p>
          <a:p>
            <a:pPr marL="800100" lvl="1" indent="-342900" defTabSz="457200" fontAlgn="b">
              <a:buFont typeface="Arial"/>
              <a:buChar char="•"/>
            </a:pPr>
            <a:r>
              <a:rPr lang="en-GB" sz="2200" dirty="0"/>
              <a:t>MAST - support for the prevention and early intervention strategy.</a:t>
            </a:r>
          </a:p>
          <a:p>
            <a:pPr marL="800100" lvl="1" indent="-342900" defTabSz="457200" fontAlgn="b">
              <a:buFont typeface="Arial"/>
              <a:buChar char="•"/>
            </a:pPr>
            <a:r>
              <a:rPr lang="en-GB" sz="2200" dirty="0"/>
              <a:t>Support for the safeguarding children’s service.</a:t>
            </a:r>
          </a:p>
          <a:p>
            <a:pPr marL="342900" indent="-342900" defTabSz="457200">
              <a:buFont typeface="Arial"/>
              <a:buChar char="•"/>
            </a:pPr>
            <a:r>
              <a:rPr lang="en-GB" sz="2200" dirty="0"/>
              <a:t>Reduction in historical commitments to be considered as part of SCC’s 2022/23 budget settlement.  Previous reduction of £2.1m has been built into medium-term financial strategy for 2021/22 and covered  through an SCC cash limit allocation.  </a:t>
            </a:r>
            <a:endParaRPr lang="en-GB" sz="2200" b="1" dirty="0"/>
          </a:p>
          <a:p>
            <a:pPr marL="342900" indent="-342900" defTabSz="457200">
              <a:buFont typeface="Arial"/>
              <a:buChar char="•"/>
            </a:pPr>
            <a:r>
              <a:rPr lang="en-GB" sz="2200" dirty="0"/>
              <a:t>2022/23 Ongoing Responsibilities £2.67m and Historical Commitments down to £3.0m.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0812B6-403B-45A1-A6BA-2C7DBDC407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7630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31836"/>
            <a:ext cx="8229600" cy="1545035"/>
          </a:xfrm>
        </p:spPr>
        <p:txBody>
          <a:bodyPr>
            <a:normAutofit fontScale="90000"/>
          </a:bodyPr>
          <a:lstStyle/>
          <a:p>
            <a:r>
              <a:rPr lang="en-GB" dirty="0"/>
              <a:t>DSG Schools Block for ISB</a:t>
            </a:r>
            <a:br>
              <a:rPr lang="en-GB" dirty="0"/>
            </a:br>
            <a:r>
              <a:rPr lang="en-GB" dirty="0"/>
              <a:t>Provisional Allocation 2022/23</a:t>
            </a:r>
            <a:br>
              <a:rPr lang="en-GB" dirty="0"/>
            </a:br>
            <a:br>
              <a:rPr lang="en-GB" dirty="0"/>
            </a:br>
            <a:endParaRPr lang="en-GB" sz="31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0812B6-403B-45A1-A6BA-2C7DBDC407B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Object 8" descr="Table to compare schools block funding between 2021/22 and 2022/23 ">
            <a:extLst>
              <a:ext uri="{FF2B5EF4-FFF2-40B4-BE49-F238E27FC236}">
                <a16:creationId xmlns:a16="http://schemas.microsoft.com/office/drawing/2014/main" id="{8DE0A689-F505-4526-B9DB-70F66E4E12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23803"/>
              </p:ext>
            </p:extLst>
          </p:nvPr>
        </p:nvGraphicFramePr>
        <p:xfrm>
          <a:off x="467544" y="1504353"/>
          <a:ext cx="7637224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Worksheet" r:id="rId6" imgW="4514986" imgH="2298612" progId="Excel.Sheet.12">
                  <p:embed/>
                </p:oleObj>
              </mc:Choice>
              <mc:Fallback>
                <p:oleObj name="Worksheet" r:id="rId6" imgW="4514986" imgH="229861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544" y="1504353"/>
                        <a:ext cx="7637224" cy="3888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5164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85F72-2B60-4BF3-A04E-2C88B2E4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000"/>
            <a:ext cx="8229600" cy="1143000"/>
          </a:xfrm>
        </p:spPr>
        <p:txBody>
          <a:bodyPr>
            <a:normAutofit/>
          </a:bodyPr>
          <a:lstStyle/>
          <a:p>
            <a:r>
              <a:rPr lang="en-GB" sz="3200" dirty="0"/>
              <a:t>Funding Group Recommendation for continued transition to NFF: Model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6CA40-755D-405A-8989-522C155CA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687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How we propose spending the £10.3m increase and why:</a:t>
            </a:r>
          </a:p>
          <a:p>
            <a:r>
              <a:rPr lang="en-GB" b="1" dirty="0"/>
              <a:t>AWPU </a:t>
            </a:r>
            <a:r>
              <a:rPr lang="en-GB" dirty="0"/>
              <a:t>– </a:t>
            </a:r>
            <a:r>
              <a:rPr lang="en-GB" sz="2800"/>
              <a:t>to </a:t>
            </a:r>
            <a:r>
              <a:rPr lang="en-GB" sz="2800" dirty="0"/>
              <a:t>m</a:t>
            </a:r>
            <a:r>
              <a:rPr lang="en-GB" sz="2800"/>
              <a:t>aintain </a:t>
            </a:r>
            <a:r>
              <a:rPr lang="en-GB" sz="2800" dirty="0"/>
              <a:t>the national level Primary/Secondary sector ratio of 1:1.29:</a:t>
            </a:r>
          </a:p>
          <a:p>
            <a:pPr lvl="1"/>
            <a:r>
              <a:rPr lang="en-GB" dirty="0"/>
              <a:t>We’re investing £3.4m in secondary AWPU in line with the NFF.</a:t>
            </a:r>
          </a:p>
          <a:p>
            <a:pPr lvl="1"/>
            <a:r>
              <a:rPr lang="en-GB" dirty="0"/>
              <a:t>Maintaining primary AWPU at 2021/22 higher levels to avoid the need to reduce this in future (Sheffield is already higher than the NFF).</a:t>
            </a:r>
          </a:p>
          <a:p>
            <a:pPr lvl="1"/>
            <a:r>
              <a:rPr lang="en-GB" dirty="0"/>
              <a:t>Sheffield Primary AWPU £3,413, NFF £3,217 with var £196 = £8.7m.</a:t>
            </a:r>
          </a:p>
          <a:p>
            <a:r>
              <a:rPr lang="en-GB" b="1" dirty="0"/>
              <a:t>Social Deprivation </a:t>
            </a:r>
            <a:r>
              <a:rPr lang="en-GB" dirty="0"/>
              <a:t>- we are investing £5.2m into schools with high levels of social deprivation in line with our strategic intent and the NFF.</a:t>
            </a:r>
          </a:p>
          <a:p>
            <a:r>
              <a:rPr lang="en-GB" b="1" dirty="0"/>
              <a:t>MFG – a 2% increase </a:t>
            </a:r>
            <a:r>
              <a:rPr lang="en-GB" dirty="0"/>
              <a:t>ensures all schools will see an increase, including small primaries with lower levels of deprivation.</a:t>
            </a:r>
          </a:p>
          <a:p>
            <a:r>
              <a:rPr lang="en-GB" dirty="0"/>
              <a:t>The remaining balance will be invested across factors to ensure we continue to track the NFF.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F1A10-5BA4-4151-A49D-432C6FF3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812B6-403B-45A1-A6BA-2C7DBDC407B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41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2228</TotalTime>
  <Words>961</Words>
  <Application>Microsoft Office PowerPoint</Application>
  <PresentationFormat>On-screen Show (4:3)</PresentationFormat>
  <Paragraphs>181</Paragraphs>
  <Slides>11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2_Office Theme</vt:lpstr>
      <vt:lpstr>9_Office Theme</vt:lpstr>
      <vt:lpstr>1_Office Theme</vt:lpstr>
      <vt:lpstr>Worksheet</vt:lpstr>
      <vt:lpstr>DSG Overview and NFF Models: Principles and Approach –2022/23</vt:lpstr>
      <vt:lpstr>2022/23 Allocation</vt:lpstr>
      <vt:lpstr>DSG Provisional Allocation 2022/23 </vt:lpstr>
      <vt:lpstr>Early Years Block </vt:lpstr>
      <vt:lpstr>Early Years – Increase to Hourly Rate 2022/23</vt:lpstr>
      <vt:lpstr>High Needs Block </vt:lpstr>
      <vt:lpstr>Central Services Schools Block (CSSB) </vt:lpstr>
      <vt:lpstr>DSG Schools Block for ISB Provisional Allocation 2022/23  </vt:lpstr>
      <vt:lpstr>Funding Group Recommendation for continued transition to NFF: Model 3</vt:lpstr>
      <vt:lpstr>Impact of Modelling</vt:lpstr>
      <vt:lpstr>Rates Policy Change 2022-23</vt:lpstr>
    </vt:vector>
  </TitlesOfParts>
  <Company>Sheffield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to the High Needs Block</dc:title>
  <dc:creator>Hardwick Joel</dc:creator>
  <cp:lastModifiedBy>Anna Bradshaw (CEX)</cp:lastModifiedBy>
  <cp:revision>158</cp:revision>
  <cp:lastPrinted>2020-02-10T08:40:54Z</cp:lastPrinted>
  <dcterms:created xsi:type="dcterms:W3CDTF">2020-01-29T17:27:35Z</dcterms:created>
  <dcterms:modified xsi:type="dcterms:W3CDTF">2022-07-11T15:54:07Z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bb89573-64a6-49dd-b38d-4c7c2bcb20ca_Enabled">
    <vt:lpwstr>true</vt:lpwstr>
  </property>
  <property fmtid="{D5CDD505-2E9C-101B-9397-08002B2CF9AE}" pid="3" name="MSIP_Label_3bb89573-64a6-49dd-b38d-4c7c2bcb20ca_SetDate">
    <vt:lpwstr>2021-11-30T14:01:21Z</vt:lpwstr>
  </property>
  <property fmtid="{D5CDD505-2E9C-101B-9397-08002B2CF9AE}" pid="4" name="MSIP_Label_3bb89573-64a6-49dd-b38d-4c7c2bcb20ca_Method">
    <vt:lpwstr>Privileged</vt:lpwstr>
  </property>
  <property fmtid="{D5CDD505-2E9C-101B-9397-08002B2CF9AE}" pid="5" name="MSIP_Label_3bb89573-64a6-49dd-b38d-4c7c2bcb20ca_Name">
    <vt:lpwstr>Official – Sensitive</vt:lpwstr>
  </property>
  <property fmtid="{D5CDD505-2E9C-101B-9397-08002B2CF9AE}" pid="6" name="MSIP_Label_3bb89573-64a6-49dd-b38d-4c7c2bcb20ca_SiteId">
    <vt:lpwstr>a1ba59b9-7204-48d8-a360-7770245ad4a9</vt:lpwstr>
  </property>
  <property fmtid="{D5CDD505-2E9C-101B-9397-08002B2CF9AE}" pid="7" name="MSIP_Label_3bb89573-64a6-49dd-b38d-4c7c2bcb20ca_ActionId">
    <vt:lpwstr>d171e2a4-619c-4f3d-b61f-905fe648818e</vt:lpwstr>
  </property>
  <property fmtid="{D5CDD505-2E9C-101B-9397-08002B2CF9AE}" pid="8" name="MSIP_Label_3bb89573-64a6-49dd-b38d-4c7c2bcb20ca_ContentBits">
    <vt:lpwstr>0</vt:lpwstr>
  </property>
</Properties>
</file>