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7" r:id="rId5"/>
    <p:sldId id="280" r:id="rId6"/>
    <p:sldId id="305" r:id="rId7"/>
    <p:sldId id="308" r:id="rId8"/>
    <p:sldId id="307" r:id="rId9"/>
    <p:sldId id="278" r:id="rId10"/>
    <p:sldId id="317" r:id="rId11"/>
    <p:sldId id="277" r:id="rId12"/>
    <p:sldId id="264" r:id="rId13"/>
    <p:sldId id="279" r:id="rId14"/>
    <p:sldId id="310" r:id="rId15"/>
    <p:sldId id="266" r:id="rId16"/>
    <p:sldId id="298" r:id="rId17"/>
    <p:sldId id="299" r:id="rId18"/>
    <p:sldId id="297" r:id="rId19"/>
    <p:sldId id="272" r:id="rId20"/>
    <p:sldId id="273" r:id="rId21"/>
    <p:sldId id="274" r:id="rId22"/>
    <p:sldId id="313" r:id="rId23"/>
    <p:sldId id="311" r:id="rId24"/>
    <p:sldId id="312" r:id="rId25"/>
    <p:sldId id="276" r:id="rId26"/>
    <p:sldId id="268" r:id="rId27"/>
    <p:sldId id="269" r:id="rId28"/>
    <p:sldId id="314" r:id="rId29"/>
    <p:sldId id="315" r:id="rId30"/>
    <p:sldId id="31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94660"/>
  </p:normalViewPr>
  <p:slideViewPr>
    <p:cSldViewPr snapToGrid="0">
      <p:cViewPr varScale="1">
        <p:scale>
          <a:sx n="77" d="100"/>
          <a:sy n="77" d="100"/>
        </p:scale>
        <p:origin x="22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511F2-5B98-4052-A894-6223EDFA5B0F}" type="datetimeFigureOut">
              <a:rPr lang="en-GB" smtClean="0"/>
              <a:t>10/06/2024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6AB5-5E7D-40C7-94AB-462A9092E495}" type="slidenum">
              <a:rPr lang="en-GB" smtClean="0"/>
              <a:t>‹#›</a:t>
            </a:fld>
            <a:endParaRPr lang="en-GB"/>
          </a:p>
        </p:txBody>
      </p:sp>
    </p:spTree>
    <p:extLst>
      <p:ext uri="{BB962C8B-B14F-4D97-AF65-F5344CB8AC3E}">
        <p14:creationId xmlns:p14="http://schemas.microsoft.com/office/powerpoint/2010/main" val="3379770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9B70407-B842-41FF-BDB2-4EFFE4B42458}" type="slidenum">
              <a:rPr lang="en-GB" smtClean="0"/>
              <a:t>8</a:t>
            </a:fld>
            <a:endParaRPr lang="en-GB"/>
          </a:p>
        </p:txBody>
      </p:sp>
    </p:spTree>
    <p:extLst>
      <p:ext uri="{BB962C8B-B14F-4D97-AF65-F5344CB8AC3E}">
        <p14:creationId xmlns:p14="http://schemas.microsoft.com/office/powerpoint/2010/main" val="674432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5C58-BBD9-1FF7-068D-4C44BD5335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0367427-A3ED-015A-5B7E-BB4A316BD5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232BBA-9044-5DB4-2218-8414D2EAA27D}"/>
              </a:ext>
            </a:extLst>
          </p:cNvPr>
          <p:cNvSpPr>
            <a:spLocks noGrp="1"/>
          </p:cNvSpPr>
          <p:nvPr>
            <p:ph type="dt" sz="half" idx="10"/>
          </p:nvPr>
        </p:nvSpPr>
        <p:spPr/>
        <p:txBody>
          <a:bodyPr/>
          <a:lstStyle/>
          <a:p>
            <a:fld id="{1E9A119D-66C3-4E05-8E21-F9ED5A96AAAC}" type="datetimeFigureOut">
              <a:rPr lang="en-GB" smtClean="0"/>
              <a:t>10/06/2024</a:t>
            </a:fld>
            <a:endParaRPr lang="en-GB"/>
          </a:p>
        </p:txBody>
      </p:sp>
      <p:sp>
        <p:nvSpPr>
          <p:cNvPr id="5" name="Footer Placeholder 4">
            <a:extLst>
              <a:ext uri="{FF2B5EF4-FFF2-40B4-BE49-F238E27FC236}">
                <a16:creationId xmlns:a16="http://schemas.microsoft.com/office/drawing/2014/main" id="{C35E68E8-905B-1D3C-33E6-814F21CFB7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FE0C1F-2872-E65F-219A-9167EBA74FEC}"/>
              </a:ext>
            </a:extLst>
          </p:cNvPr>
          <p:cNvSpPr>
            <a:spLocks noGrp="1"/>
          </p:cNvSpPr>
          <p:nvPr>
            <p:ph type="sldNum" sz="quarter" idx="12"/>
          </p:nvPr>
        </p:nvSpPr>
        <p:spPr/>
        <p:txBody>
          <a:bodyPr/>
          <a:lstStyle/>
          <a:p>
            <a:fld id="{D52C1851-59EA-4F17-9F4E-47869A6CFF31}" type="slidenum">
              <a:rPr lang="en-GB" smtClean="0"/>
              <a:t>‹#›</a:t>
            </a:fld>
            <a:endParaRPr lang="en-GB"/>
          </a:p>
        </p:txBody>
      </p:sp>
    </p:spTree>
    <p:extLst>
      <p:ext uri="{BB962C8B-B14F-4D97-AF65-F5344CB8AC3E}">
        <p14:creationId xmlns:p14="http://schemas.microsoft.com/office/powerpoint/2010/main" val="907569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5E703-6833-3772-992A-A4CF499C47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A838D7-34A3-D410-2417-42C9CA9FD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8361EB-F1E5-0171-BBB4-A21087AFB138}"/>
              </a:ext>
            </a:extLst>
          </p:cNvPr>
          <p:cNvSpPr>
            <a:spLocks noGrp="1"/>
          </p:cNvSpPr>
          <p:nvPr>
            <p:ph type="dt" sz="half" idx="10"/>
          </p:nvPr>
        </p:nvSpPr>
        <p:spPr/>
        <p:txBody>
          <a:bodyPr/>
          <a:lstStyle/>
          <a:p>
            <a:fld id="{1E9A119D-66C3-4E05-8E21-F9ED5A96AAAC}" type="datetimeFigureOut">
              <a:rPr lang="en-GB" smtClean="0"/>
              <a:t>10/06/2024</a:t>
            </a:fld>
            <a:endParaRPr lang="en-GB"/>
          </a:p>
        </p:txBody>
      </p:sp>
      <p:sp>
        <p:nvSpPr>
          <p:cNvPr id="5" name="Footer Placeholder 4">
            <a:extLst>
              <a:ext uri="{FF2B5EF4-FFF2-40B4-BE49-F238E27FC236}">
                <a16:creationId xmlns:a16="http://schemas.microsoft.com/office/drawing/2014/main" id="{81CCE221-3E6D-7205-F951-301B82CAE5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9747F1-C8E5-0922-FF24-A41DA98F09CC}"/>
              </a:ext>
            </a:extLst>
          </p:cNvPr>
          <p:cNvSpPr>
            <a:spLocks noGrp="1"/>
          </p:cNvSpPr>
          <p:nvPr>
            <p:ph type="sldNum" sz="quarter" idx="12"/>
          </p:nvPr>
        </p:nvSpPr>
        <p:spPr/>
        <p:txBody>
          <a:bodyPr/>
          <a:lstStyle/>
          <a:p>
            <a:fld id="{D52C1851-59EA-4F17-9F4E-47869A6CFF31}" type="slidenum">
              <a:rPr lang="en-GB" smtClean="0"/>
              <a:t>‹#›</a:t>
            </a:fld>
            <a:endParaRPr lang="en-GB"/>
          </a:p>
        </p:txBody>
      </p:sp>
    </p:spTree>
    <p:extLst>
      <p:ext uri="{BB962C8B-B14F-4D97-AF65-F5344CB8AC3E}">
        <p14:creationId xmlns:p14="http://schemas.microsoft.com/office/powerpoint/2010/main" val="3898164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685B84-49E5-A071-7271-2B8B52E649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10F372-BB9C-F8D3-E3A0-CF91E73796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B6D832-7ED9-D7EE-7093-5A2E8BAD4985}"/>
              </a:ext>
            </a:extLst>
          </p:cNvPr>
          <p:cNvSpPr>
            <a:spLocks noGrp="1"/>
          </p:cNvSpPr>
          <p:nvPr>
            <p:ph type="dt" sz="half" idx="10"/>
          </p:nvPr>
        </p:nvSpPr>
        <p:spPr/>
        <p:txBody>
          <a:bodyPr/>
          <a:lstStyle/>
          <a:p>
            <a:fld id="{1E9A119D-66C3-4E05-8E21-F9ED5A96AAAC}" type="datetimeFigureOut">
              <a:rPr lang="en-GB" smtClean="0"/>
              <a:t>10/06/2024</a:t>
            </a:fld>
            <a:endParaRPr lang="en-GB"/>
          </a:p>
        </p:txBody>
      </p:sp>
      <p:sp>
        <p:nvSpPr>
          <p:cNvPr id="5" name="Footer Placeholder 4">
            <a:extLst>
              <a:ext uri="{FF2B5EF4-FFF2-40B4-BE49-F238E27FC236}">
                <a16:creationId xmlns:a16="http://schemas.microsoft.com/office/drawing/2014/main" id="{A49A4FAB-C610-E54B-426E-0F140665BF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17E50D-7BD0-17AD-5422-69625C3EE06D}"/>
              </a:ext>
            </a:extLst>
          </p:cNvPr>
          <p:cNvSpPr>
            <a:spLocks noGrp="1"/>
          </p:cNvSpPr>
          <p:nvPr>
            <p:ph type="sldNum" sz="quarter" idx="12"/>
          </p:nvPr>
        </p:nvSpPr>
        <p:spPr/>
        <p:txBody>
          <a:bodyPr/>
          <a:lstStyle/>
          <a:p>
            <a:fld id="{D52C1851-59EA-4F17-9F4E-47869A6CFF31}" type="slidenum">
              <a:rPr lang="en-GB" smtClean="0"/>
              <a:t>‹#›</a:t>
            </a:fld>
            <a:endParaRPr lang="en-GB"/>
          </a:p>
        </p:txBody>
      </p:sp>
    </p:spTree>
    <p:extLst>
      <p:ext uri="{BB962C8B-B14F-4D97-AF65-F5344CB8AC3E}">
        <p14:creationId xmlns:p14="http://schemas.microsoft.com/office/powerpoint/2010/main" val="283529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EFF9-B69E-2CF0-22B5-CFAE2D3AE9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94F8EB-E804-C118-D8B3-8894D6C03F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D20DBE-8398-B5B7-835A-69F2864B25B4}"/>
              </a:ext>
            </a:extLst>
          </p:cNvPr>
          <p:cNvSpPr>
            <a:spLocks noGrp="1"/>
          </p:cNvSpPr>
          <p:nvPr>
            <p:ph type="dt" sz="half" idx="10"/>
          </p:nvPr>
        </p:nvSpPr>
        <p:spPr/>
        <p:txBody>
          <a:bodyPr/>
          <a:lstStyle/>
          <a:p>
            <a:fld id="{1E9A119D-66C3-4E05-8E21-F9ED5A96AAAC}" type="datetimeFigureOut">
              <a:rPr lang="en-GB" smtClean="0"/>
              <a:t>10/06/2024</a:t>
            </a:fld>
            <a:endParaRPr lang="en-GB"/>
          </a:p>
        </p:txBody>
      </p:sp>
      <p:sp>
        <p:nvSpPr>
          <p:cNvPr id="5" name="Footer Placeholder 4">
            <a:extLst>
              <a:ext uri="{FF2B5EF4-FFF2-40B4-BE49-F238E27FC236}">
                <a16:creationId xmlns:a16="http://schemas.microsoft.com/office/drawing/2014/main" id="{9A6A03B9-C4CB-92F2-C0E5-9C374D32C4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D5FD0F-1BC5-711C-BC94-2FAD53447804}"/>
              </a:ext>
            </a:extLst>
          </p:cNvPr>
          <p:cNvSpPr>
            <a:spLocks noGrp="1"/>
          </p:cNvSpPr>
          <p:nvPr>
            <p:ph type="sldNum" sz="quarter" idx="12"/>
          </p:nvPr>
        </p:nvSpPr>
        <p:spPr/>
        <p:txBody>
          <a:bodyPr/>
          <a:lstStyle/>
          <a:p>
            <a:fld id="{D52C1851-59EA-4F17-9F4E-47869A6CFF31}" type="slidenum">
              <a:rPr lang="en-GB" smtClean="0"/>
              <a:t>‹#›</a:t>
            </a:fld>
            <a:endParaRPr lang="en-GB"/>
          </a:p>
        </p:txBody>
      </p:sp>
    </p:spTree>
    <p:extLst>
      <p:ext uri="{BB962C8B-B14F-4D97-AF65-F5344CB8AC3E}">
        <p14:creationId xmlns:p14="http://schemas.microsoft.com/office/powerpoint/2010/main" val="85800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3F910-B38E-5A5B-D2F5-FE5B81CF29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5D58FD-AD30-A4E2-EAF2-AB9AA94AB7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E116EA-CE27-FAE1-B067-BE8E9CE4DE3A}"/>
              </a:ext>
            </a:extLst>
          </p:cNvPr>
          <p:cNvSpPr>
            <a:spLocks noGrp="1"/>
          </p:cNvSpPr>
          <p:nvPr>
            <p:ph type="dt" sz="half" idx="10"/>
          </p:nvPr>
        </p:nvSpPr>
        <p:spPr/>
        <p:txBody>
          <a:bodyPr/>
          <a:lstStyle/>
          <a:p>
            <a:fld id="{1E9A119D-66C3-4E05-8E21-F9ED5A96AAAC}" type="datetimeFigureOut">
              <a:rPr lang="en-GB" smtClean="0"/>
              <a:t>10/06/2024</a:t>
            </a:fld>
            <a:endParaRPr lang="en-GB"/>
          </a:p>
        </p:txBody>
      </p:sp>
      <p:sp>
        <p:nvSpPr>
          <p:cNvPr id="5" name="Footer Placeholder 4">
            <a:extLst>
              <a:ext uri="{FF2B5EF4-FFF2-40B4-BE49-F238E27FC236}">
                <a16:creationId xmlns:a16="http://schemas.microsoft.com/office/drawing/2014/main" id="{F2F39CC1-B10C-851B-C20C-359D12FCDE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709430-C873-45CA-49FF-F9E8E698243F}"/>
              </a:ext>
            </a:extLst>
          </p:cNvPr>
          <p:cNvSpPr>
            <a:spLocks noGrp="1"/>
          </p:cNvSpPr>
          <p:nvPr>
            <p:ph type="sldNum" sz="quarter" idx="12"/>
          </p:nvPr>
        </p:nvSpPr>
        <p:spPr/>
        <p:txBody>
          <a:bodyPr/>
          <a:lstStyle/>
          <a:p>
            <a:fld id="{D52C1851-59EA-4F17-9F4E-47869A6CFF31}" type="slidenum">
              <a:rPr lang="en-GB" smtClean="0"/>
              <a:t>‹#›</a:t>
            </a:fld>
            <a:endParaRPr lang="en-GB"/>
          </a:p>
        </p:txBody>
      </p:sp>
    </p:spTree>
    <p:extLst>
      <p:ext uri="{BB962C8B-B14F-4D97-AF65-F5344CB8AC3E}">
        <p14:creationId xmlns:p14="http://schemas.microsoft.com/office/powerpoint/2010/main" val="4074070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15A0-5F0B-5DD1-258E-DCBB2586F6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D71E1F-E717-F47A-B391-47D12087C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854D69-CD0F-AEA0-6FE3-FBFCF6BCF3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DB37F1-2CFC-8AEC-AE2A-0F710BB3F9BC}"/>
              </a:ext>
            </a:extLst>
          </p:cNvPr>
          <p:cNvSpPr>
            <a:spLocks noGrp="1"/>
          </p:cNvSpPr>
          <p:nvPr>
            <p:ph type="dt" sz="half" idx="10"/>
          </p:nvPr>
        </p:nvSpPr>
        <p:spPr/>
        <p:txBody>
          <a:bodyPr/>
          <a:lstStyle/>
          <a:p>
            <a:fld id="{1E9A119D-66C3-4E05-8E21-F9ED5A96AAAC}" type="datetimeFigureOut">
              <a:rPr lang="en-GB" smtClean="0"/>
              <a:t>10/06/2024</a:t>
            </a:fld>
            <a:endParaRPr lang="en-GB"/>
          </a:p>
        </p:txBody>
      </p:sp>
      <p:sp>
        <p:nvSpPr>
          <p:cNvPr id="6" name="Footer Placeholder 5">
            <a:extLst>
              <a:ext uri="{FF2B5EF4-FFF2-40B4-BE49-F238E27FC236}">
                <a16:creationId xmlns:a16="http://schemas.microsoft.com/office/drawing/2014/main" id="{92B2BE63-001B-30CE-F81D-B662F4D30F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FD7987-6F3E-BAF6-069C-853947852E59}"/>
              </a:ext>
            </a:extLst>
          </p:cNvPr>
          <p:cNvSpPr>
            <a:spLocks noGrp="1"/>
          </p:cNvSpPr>
          <p:nvPr>
            <p:ph type="sldNum" sz="quarter" idx="12"/>
          </p:nvPr>
        </p:nvSpPr>
        <p:spPr/>
        <p:txBody>
          <a:bodyPr/>
          <a:lstStyle/>
          <a:p>
            <a:fld id="{D52C1851-59EA-4F17-9F4E-47869A6CFF31}" type="slidenum">
              <a:rPr lang="en-GB" smtClean="0"/>
              <a:t>‹#›</a:t>
            </a:fld>
            <a:endParaRPr lang="en-GB"/>
          </a:p>
        </p:txBody>
      </p:sp>
    </p:spTree>
    <p:extLst>
      <p:ext uri="{BB962C8B-B14F-4D97-AF65-F5344CB8AC3E}">
        <p14:creationId xmlns:p14="http://schemas.microsoft.com/office/powerpoint/2010/main" val="333836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B5BDD-11D2-E3F9-084A-66025632D2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1DE774-721E-2BE6-D3A0-DE2C203F90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30B912-B765-F9A2-B6E9-2513EE2ABB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67A26F0-084E-A2D1-42EC-5CC3BDE65D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C8EB8A-E990-57C0-9CAA-638D5F63AD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9B28E4-ACDD-C6AE-B22F-EF50EA168D21}"/>
              </a:ext>
            </a:extLst>
          </p:cNvPr>
          <p:cNvSpPr>
            <a:spLocks noGrp="1"/>
          </p:cNvSpPr>
          <p:nvPr>
            <p:ph type="dt" sz="half" idx="10"/>
          </p:nvPr>
        </p:nvSpPr>
        <p:spPr/>
        <p:txBody>
          <a:bodyPr/>
          <a:lstStyle/>
          <a:p>
            <a:fld id="{1E9A119D-66C3-4E05-8E21-F9ED5A96AAAC}" type="datetimeFigureOut">
              <a:rPr lang="en-GB" smtClean="0"/>
              <a:t>10/06/2024</a:t>
            </a:fld>
            <a:endParaRPr lang="en-GB"/>
          </a:p>
        </p:txBody>
      </p:sp>
      <p:sp>
        <p:nvSpPr>
          <p:cNvPr id="8" name="Footer Placeholder 7">
            <a:extLst>
              <a:ext uri="{FF2B5EF4-FFF2-40B4-BE49-F238E27FC236}">
                <a16:creationId xmlns:a16="http://schemas.microsoft.com/office/drawing/2014/main" id="{23C4C30C-5D9F-30DB-778F-45ABC41BCF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6B1556-BA46-B906-B528-07E0614FDD3A}"/>
              </a:ext>
            </a:extLst>
          </p:cNvPr>
          <p:cNvSpPr>
            <a:spLocks noGrp="1"/>
          </p:cNvSpPr>
          <p:nvPr>
            <p:ph type="sldNum" sz="quarter" idx="12"/>
          </p:nvPr>
        </p:nvSpPr>
        <p:spPr/>
        <p:txBody>
          <a:bodyPr/>
          <a:lstStyle/>
          <a:p>
            <a:fld id="{D52C1851-59EA-4F17-9F4E-47869A6CFF31}" type="slidenum">
              <a:rPr lang="en-GB" smtClean="0"/>
              <a:t>‹#›</a:t>
            </a:fld>
            <a:endParaRPr lang="en-GB"/>
          </a:p>
        </p:txBody>
      </p:sp>
    </p:spTree>
    <p:extLst>
      <p:ext uri="{BB962C8B-B14F-4D97-AF65-F5344CB8AC3E}">
        <p14:creationId xmlns:p14="http://schemas.microsoft.com/office/powerpoint/2010/main" val="82885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289E-7392-6B15-1E61-77427E9F131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1F44DB-AECF-A898-44E7-FC20D6382541}"/>
              </a:ext>
            </a:extLst>
          </p:cNvPr>
          <p:cNvSpPr>
            <a:spLocks noGrp="1"/>
          </p:cNvSpPr>
          <p:nvPr>
            <p:ph type="dt" sz="half" idx="10"/>
          </p:nvPr>
        </p:nvSpPr>
        <p:spPr/>
        <p:txBody>
          <a:bodyPr/>
          <a:lstStyle/>
          <a:p>
            <a:fld id="{1E9A119D-66C3-4E05-8E21-F9ED5A96AAAC}" type="datetimeFigureOut">
              <a:rPr lang="en-GB" smtClean="0"/>
              <a:t>10/06/2024</a:t>
            </a:fld>
            <a:endParaRPr lang="en-GB"/>
          </a:p>
        </p:txBody>
      </p:sp>
      <p:sp>
        <p:nvSpPr>
          <p:cNvPr id="4" name="Footer Placeholder 3">
            <a:extLst>
              <a:ext uri="{FF2B5EF4-FFF2-40B4-BE49-F238E27FC236}">
                <a16:creationId xmlns:a16="http://schemas.microsoft.com/office/drawing/2014/main" id="{41E8C138-D13D-4192-3CBB-5CF9C8C6981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C64AF4-9188-87A6-8E88-E246D201BA57}"/>
              </a:ext>
            </a:extLst>
          </p:cNvPr>
          <p:cNvSpPr>
            <a:spLocks noGrp="1"/>
          </p:cNvSpPr>
          <p:nvPr>
            <p:ph type="sldNum" sz="quarter" idx="12"/>
          </p:nvPr>
        </p:nvSpPr>
        <p:spPr/>
        <p:txBody>
          <a:bodyPr/>
          <a:lstStyle/>
          <a:p>
            <a:fld id="{D52C1851-59EA-4F17-9F4E-47869A6CFF31}" type="slidenum">
              <a:rPr lang="en-GB" smtClean="0"/>
              <a:t>‹#›</a:t>
            </a:fld>
            <a:endParaRPr lang="en-GB"/>
          </a:p>
        </p:txBody>
      </p:sp>
    </p:spTree>
    <p:extLst>
      <p:ext uri="{BB962C8B-B14F-4D97-AF65-F5344CB8AC3E}">
        <p14:creationId xmlns:p14="http://schemas.microsoft.com/office/powerpoint/2010/main" val="144390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872D3B-69C7-A009-AE11-D68DCBEA3486}"/>
              </a:ext>
            </a:extLst>
          </p:cNvPr>
          <p:cNvSpPr>
            <a:spLocks noGrp="1"/>
          </p:cNvSpPr>
          <p:nvPr>
            <p:ph type="dt" sz="half" idx="10"/>
          </p:nvPr>
        </p:nvSpPr>
        <p:spPr/>
        <p:txBody>
          <a:bodyPr/>
          <a:lstStyle/>
          <a:p>
            <a:fld id="{1E9A119D-66C3-4E05-8E21-F9ED5A96AAAC}" type="datetimeFigureOut">
              <a:rPr lang="en-GB" smtClean="0"/>
              <a:t>10/06/2024</a:t>
            </a:fld>
            <a:endParaRPr lang="en-GB"/>
          </a:p>
        </p:txBody>
      </p:sp>
      <p:sp>
        <p:nvSpPr>
          <p:cNvPr id="3" name="Footer Placeholder 2">
            <a:extLst>
              <a:ext uri="{FF2B5EF4-FFF2-40B4-BE49-F238E27FC236}">
                <a16:creationId xmlns:a16="http://schemas.microsoft.com/office/drawing/2014/main" id="{37C2041F-9F98-B33F-704A-6CEA14F344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BDE80D-1047-CA72-221F-D0688FCC168A}"/>
              </a:ext>
            </a:extLst>
          </p:cNvPr>
          <p:cNvSpPr>
            <a:spLocks noGrp="1"/>
          </p:cNvSpPr>
          <p:nvPr>
            <p:ph type="sldNum" sz="quarter" idx="12"/>
          </p:nvPr>
        </p:nvSpPr>
        <p:spPr/>
        <p:txBody>
          <a:bodyPr/>
          <a:lstStyle/>
          <a:p>
            <a:fld id="{D52C1851-59EA-4F17-9F4E-47869A6CFF31}" type="slidenum">
              <a:rPr lang="en-GB" smtClean="0"/>
              <a:t>‹#›</a:t>
            </a:fld>
            <a:endParaRPr lang="en-GB"/>
          </a:p>
        </p:txBody>
      </p:sp>
    </p:spTree>
    <p:extLst>
      <p:ext uri="{BB962C8B-B14F-4D97-AF65-F5344CB8AC3E}">
        <p14:creationId xmlns:p14="http://schemas.microsoft.com/office/powerpoint/2010/main" val="1037821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04B5-6D82-2A0A-0F4C-BAE6E7DE5C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D43780-BAD9-4AA8-85A6-944F4B34FD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F32BC13-3EA8-89A6-5DF8-09A5C06B7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FA08DE-4CFF-2A9B-C777-104E72F8ECA2}"/>
              </a:ext>
            </a:extLst>
          </p:cNvPr>
          <p:cNvSpPr>
            <a:spLocks noGrp="1"/>
          </p:cNvSpPr>
          <p:nvPr>
            <p:ph type="dt" sz="half" idx="10"/>
          </p:nvPr>
        </p:nvSpPr>
        <p:spPr/>
        <p:txBody>
          <a:bodyPr/>
          <a:lstStyle/>
          <a:p>
            <a:fld id="{1E9A119D-66C3-4E05-8E21-F9ED5A96AAAC}" type="datetimeFigureOut">
              <a:rPr lang="en-GB" smtClean="0"/>
              <a:t>10/06/2024</a:t>
            </a:fld>
            <a:endParaRPr lang="en-GB"/>
          </a:p>
        </p:txBody>
      </p:sp>
      <p:sp>
        <p:nvSpPr>
          <p:cNvPr id="6" name="Footer Placeholder 5">
            <a:extLst>
              <a:ext uri="{FF2B5EF4-FFF2-40B4-BE49-F238E27FC236}">
                <a16:creationId xmlns:a16="http://schemas.microsoft.com/office/drawing/2014/main" id="{392313F7-04B2-ADF7-801D-828F267D83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2B924-6E9B-EB75-A6EC-B8996BA35E6D}"/>
              </a:ext>
            </a:extLst>
          </p:cNvPr>
          <p:cNvSpPr>
            <a:spLocks noGrp="1"/>
          </p:cNvSpPr>
          <p:nvPr>
            <p:ph type="sldNum" sz="quarter" idx="12"/>
          </p:nvPr>
        </p:nvSpPr>
        <p:spPr/>
        <p:txBody>
          <a:bodyPr/>
          <a:lstStyle/>
          <a:p>
            <a:fld id="{D52C1851-59EA-4F17-9F4E-47869A6CFF31}" type="slidenum">
              <a:rPr lang="en-GB" smtClean="0"/>
              <a:t>‹#›</a:t>
            </a:fld>
            <a:endParaRPr lang="en-GB"/>
          </a:p>
        </p:txBody>
      </p:sp>
    </p:spTree>
    <p:extLst>
      <p:ext uri="{BB962C8B-B14F-4D97-AF65-F5344CB8AC3E}">
        <p14:creationId xmlns:p14="http://schemas.microsoft.com/office/powerpoint/2010/main" val="2800060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8E32-CD94-157C-45A1-060A88EF1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897CF6-06B0-826F-A564-E9FCB36B0B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112DFF-0C87-2143-C745-384CE5E11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5E0F75-452B-F525-D72E-7B0A2D974463}"/>
              </a:ext>
            </a:extLst>
          </p:cNvPr>
          <p:cNvSpPr>
            <a:spLocks noGrp="1"/>
          </p:cNvSpPr>
          <p:nvPr>
            <p:ph type="dt" sz="half" idx="10"/>
          </p:nvPr>
        </p:nvSpPr>
        <p:spPr/>
        <p:txBody>
          <a:bodyPr/>
          <a:lstStyle/>
          <a:p>
            <a:fld id="{1E9A119D-66C3-4E05-8E21-F9ED5A96AAAC}" type="datetimeFigureOut">
              <a:rPr lang="en-GB" smtClean="0"/>
              <a:t>10/06/2024</a:t>
            </a:fld>
            <a:endParaRPr lang="en-GB"/>
          </a:p>
        </p:txBody>
      </p:sp>
      <p:sp>
        <p:nvSpPr>
          <p:cNvPr id="6" name="Footer Placeholder 5">
            <a:extLst>
              <a:ext uri="{FF2B5EF4-FFF2-40B4-BE49-F238E27FC236}">
                <a16:creationId xmlns:a16="http://schemas.microsoft.com/office/drawing/2014/main" id="{F116CF9C-3025-9D26-989E-D5D6B18566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40B6CD-5738-2046-7DFF-71FE3879069C}"/>
              </a:ext>
            </a:extLst>
          </p:cNvPr>
          <p:cNvSpPr>
            <a:spLocks noGrp="1"/>
          </p:cNvSpPr>
          <p:nvPr>
            <p:ph type="sldNum" sz="quarter" idx="12"/>
          </p:nvPr>
        </p:nvSpPr>
        <p:spPr/>
        <p:txBody>
          <a:bodyPr/>
          <a:lstStyle/>
          <a:p>
            <a:fld id="{D52C1851-59EA-4F17-9F4E-47869A6CFF31}" type="slidenum">
              <a:rPr lang="en-GB" smtClean="0"/>
              <a:t>‹#›</a:t>
            </a:fld>
            <a:endParaRPr lang="en-GB"/>
          </a:p>
        </p:txBody>
      </p:sp>
    </p:spTree>
    <p:extLst>
      <p:ext uri="{BB962C8B-B14F-4D97-AF65-F5344CB8AC3E}">
        <p14:creationId xmlns:p14="http://schemas.microsoft.com/office/powerpoint/2010/main" val="1851889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E3743-8BF5-5D0C-D677-DD49C9CBE6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D263E0-D7A0-1281-B1C6-748001044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1E79F3-7318-4CB1-D127-E32FA8393A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9A119D-66C3-4E05-8E21-F9ED5A96AAAC}" type="datetimeFigureOut">
              <a:rPr lang="en-GB" smtClean="0"/>
              <a:t>10/06/2024</a:t>
            </a:fld>
            <a:endParaRPr lang="en-GB"/>
          </a:p>
        </p:txBody>
      </p:sp>
      <p:sp>
        <p:nvSpPr>
          <p:cNvPr id="5" name="Footer Placeholder 4">
            <a:extLst>
              <a:ext uri="{FF2B5EF4-FFF2-40B4-BE49-F238E27FC236}">
                <a16:creationId xmlns:a16="http://schemas.microsoft.com/office/drawing/2014/main" id="{39EFB237-66FA-41A4-87C3-3078FE8E2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8525C3-154D-83C2-67E8-C6D1774353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2C1851-59EA-4F17-9F4E-47869A6CFF31}" type="slidenum">
              <a:rPr lang="en-GB" smtClean="0"/>
              <a:t>‹#›</a:t>
            </a:fld>
            <a:endParaRPr lang="en-GB"/>
          </a:p>
        </p:txBody>
      </p:sp>
    </p:spTree>
    <p:extLst>
      <p:ext uri="{BB962C8B-B14F-4D97-AF65-F5344CB8AC3E}">
        <p14:creationId xmlns:p14="http://schemas.microsoft.com/office/powerpoint/2010/main" val="832126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sheffield.gov.uk/home/your-city-council/local-area-committe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mailto:richard.williams@councillor" TargetMode="External"/><Relationship Id="rId13" Type="http://schemas.openxmlformats.org/officeDocument/2006/relationships/image" Target="../media/image9.jpg"/><Relationship Id="rId3" Type="http://schemas.openxmlformats.org/officeDocument/2006/relationships/hyperlink" Target="mailto:craig.gamblepugh@councillor.sheffield.gov.uk" TargetMode="External"/><Relationship Id="rId7" Type="http://schemas.openxmlformats.org/officeDocument/2006/relationships/hyperlink" Target="mailto:alan.woodcock@councillor.sheffield.gov.uk" TargetMode="External"/><Relationship Id="rId12"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mailto:vickie.priestley@councillor.sheffield.gov.uk" TargetMode="External"/><Relationship Id="rId11" Type="http://schemas.openxmlformats.org/officeDocument/2006/relationships/image" Target="../media/image7.jpeg"/><Relationship Id="rId5" Type="http://schemas.openxmlformats.org/officeDocument/2006/relationships/hyperlink" Target="mailto:Robert.reiss@councillor.sheffield.gov.uk" TargetMode="External"/><Relationship Id="rId10" Type="http://schemas.openxmlformats.org/officeDocument/2006/relationships/image" Target="../media/image6.jpeg"/><Relationship Id="rId4" Type="http://schemas.openxmlformats.org/officeDocument/2006/relationships/hyperlink" Target="mailto:penny.baker@councillor.sheffield.gov.uk" TargetMode="External"/><Relationship Id="rId9" Type="http://schemas.openxmlformats.org/officeDocument/2006/relationships/image" Target="../media/image5.jpeg"/><Relationship Id="rId1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hyperlink" Target="mailto:ann.whitaker@councillor.sheffield.gov.uk" TargetMode="External"/><Relationship Id="rId13" Type="http://schemas.openxmlformats.org/officeDocument/2006/relationships/image" Target="../media/image15.jpeg"/><Relationship Id="rId3" Type="http://schemas.openxmlformats.org/officeDocument/2006/relationships/hyperlink" Target="mailto:lewis.chinchen@councillor.sheffield.gov.uk" TargetMode="External"/><Relationship Id="rId7" Type="http://schemas.openxmlformats.org/officeDocument/2006/relationships/hyperlink" Target="mailto:francyne.johnson@councillor.sheffield.gov.uk" TargetMode="External"/><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mailto:mike.levery@councillor.sheffield.gov.uk" TargetMode="External"/><Relationship Id="rId11" Type="http://schemas.openxmlformats.org/officeDocument/2006/relationships/image" Target="../media/image13.jpeg"/><Relationship Id="rId5" Type="http://schemas.openxmlformats.org/officeDocument/2006/relationships/hyperlink" Target="mailto:julie.grocutt@councillor.sheffield.gov.uk" TargetMode="External"/><Relationship Id="rId10" Type="http://schemas.openxmlformats.org/officeDocument/2006/relationships/image" Target="../media/image12.jpeg"/><Relationship Id="rId4" Type="http://schemas.openxmlformats.org/officeDocument/2006/relationships/hyperlink" Target="mailto:alan.hooper@councillor.sheffield.gov.uk" TargetMode="External"/><Relationship Id="rId9" Type="http://schemas.openxmlformats.org/officeDocument/2006/relationships/image" Target="../media/image11.jpeg"/><Relationship Id="rId14"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mailto:David.luck@sheffield.gov.uk" TargetMode="External"/><Relationship Id="rId7" Type="http://schemas.openxmlformats.org/officeDocument/2006/relationships/image" Target="../media/image19.jpg"/><Relationship Id="rId2" Type="http://schemas.openxmlformats.org/officeDocument/2006/relationships/hyperlink" Target="mailto:Jason.Siddall@sheffield.gov.uk" TargetMode="Externa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mailto:Teresa.bond@sheffield.gov.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accessory, businesscard, clipart&#10;&#10;Description automatically generated">
            <a:extLst>
              <a:ext uri="{FF2B5EF4-FFF2-40B4-BE49-F238E27FC236}">
                <a16:creationId xmlns:a16="http://schemas.microsoft.com/office/drawing/2014/main" id="{359C41E2-424D-4700-A20E-99B89F70554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18"/>
            <a:ext cx="12191999" cy="5157192"/>
          </a:xfrm>
          <a:prstGeom prst="rect">
            <a:avLst/>
          </a:prstGeom>
          <a:noFill/>
          <a:ln>
            <a:noFill/>
          </a:ln>
        </p:spPr>
      </p:pic>
      <p:sp>
        <p:nvSpPr>
          <p:cNvPr id="5" name="Rectangle 4">
            <a:extLst>
              <a:ext uri="{FF2B5EF4-FFF2-40B4-BE49-F238E27FC236}">
                <a16:creationId xmlns:a16="http://schemas.microsoft.com/office/drawing/2014/main" id="{E1B990FE-3039-4356-8782-DF2261FD8CFE}"/>
              </a:ext>
            </a:extLst>
          </p:cNvPr>
          <p:cNvSpPr/>
          <p:nvPr/>
        </p:nvSpPr>
        <p:spPr>
          <a:xfrm>
            <a:off x="0" y="5168010"/>
            <a:ext cx="12192000" cy="17281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400" dirty="0">
                <a:solidFill>
                  <a:srgbClr val="FFFFFF"/>
                </a:solidFill>
                <a:latin typeface="+mj-lt"/>
                <a:ea typeface="Open Sans" panose="020B0606030504020204" pitchFamily="34" charset="0"/>
                <a:cs typeface="Open Sans" panose="020B0606030504020204" pitchFamily="34" charset="0"/>
              </a:rPr>
              <a:t>North Area Community Plan 2023 </a:t>
            </a:r>
            <a:endParaRPr lang="en-GB" sz="1100" dirty="0">
              <a:latin typeface="+mj-lt"/>
              <a:ea typeface="Open Sans" panose="020B0606030504020204" pitchFamily="34" charset="0"/>
              <a:cs typeface="Open Sans" panose="020B0606030504020204" pitchFamily="34" charset="0"/>
            </a:endParaRPr>
          </a:p>
          <a:p>
            <a:pPr algn="ctr">
              <a:lnSpc>
                <a:spcPct val="107000"/>
              </a:lnSpc>
              <a:spcAft>
                <a:spcPts val="800"/>
              </a:spcAft>
            </a:pP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  East Ecclesfield ● Stannington ● Stocksbridge and Upper Don ● West Ecclesfield</a:t>
            </a:r>
            <a:endParaRPr lang="en-GB" sz="1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3033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A902B-B43E-4090-E0C6-3C447F7484E6}"/>
              </a:ext>
            </a:extLst>
          </p:cNvPr>
          <p:cNvSpPr>
            <a:spLocks noGrp="1"/>
          </p:cNvSpPr>
          <p:nvPr>
            <p:ph type="title"/>
          </p:nvPr>
        </p:nvSpPr>
        <p:spPr/>
        <p:txBody>
          <a:bodyPr/>
          <a:lstStyle/>
          <a:p>
            <a:r>
              <a:rPr lang="en-GB" dirty="0"/>
              <a:t>Features of the North </a:t>
            </a:r>
          </a:p>
        </p:txBody>
      </p:sp>
      <p:sp>
        <p:nvSpPr>
          <p:cNvPr id="3" name="Content Placeholder 2">
            <a:extLst>
              <a:ext uri="{FF2B5EF4-FFF2-40B4-BE49-F238E27FC236}">
                <a16:creationId xmlns:a16="http://schemas.microsoft.com/office/drawing/2014/main" id="{F5C286D0-4504-1ECA-1D23-2DD3E58B3B95}"/>
              </a:ext>
            </a:extLst>
          </p:cNvPr>
          <p:cNvSpPr>
            <a:spLocks noGrp="1"/>
          </p:cNvSpPr>
          <p:nvPr>
            <p:ph idx="1"/>
          </p:nvPr>
        </p:nvSpPr>
        <p:spPr/>
        <p:txBody>
          <a:bodyPr>
            <a:normAutofit fontScale="70000" lnSpcReduction="20000"/>
          </a:bodyPr>
          <a:lstStyle/>
          <a:p>
            <a:pPr marL="0" indent="0">
              <a:buNone/>
            </a:pPr>
            <a:r>
              <a:rPr lang="en-GB" dirty="0"/>
              <a:t>Crime rates </a:t>
            </a:r>
          </a:p>
          <a:p>
            <a:pPr marL="0" indent="0">
              <a:buNone/>
            </a:pPr>
            <a:endParaRPr lang="en-GB" dirty="0"/>
          </a:p>
          <a:p>
            <a:r>
              <a:rPr lang="en-GB" dirty="0"/>
              <a:t>The North has a rate of 65 crimes per 1000 people compared to 98 in England and 116 in Sheffield a whole</a:t>
            </a:r>
          </a:p>
          <a:p>
            <a:r>
              <a:rPr lang="en-GB" dirty="0"/>
              <a:t>It’s rate of burglaries (10.3 per 1000 people) is slightly above the England rate (9.9) but below the Sheffield average (18.8) </a:t>
            </a:r>
          </a:p>
          <a:p>
            <a:pPr marL="0" indent="0">
              <a:buNone/>
            </a:pPr>
            <a:endParaRPr lang="en-GB" dirty="0"/>
          </a:p>
          <a:p>
            <a:pPr marL="0" indent="0">
              <a:buNone/>
            </a:pPr>
            <a:r>
              <a:rPr lang="en-GB" dirty="0"/>
              <a:t>Different age groups</a:t>
            </a:r>
          </a:p>
          <a:p>
            <a:pPr marL="0" indent="0">
              <a:buNone/>
            </a:pPr>
            <a:endParaRPr lang="en-GB" dirty="0"/>
          </a:p>
          <a:p>
            <a:r>
              <a:rPr lang="en-GB" dirty="0"/>
              <a:t>24% of North residents are aged 65+ compared to 17% across Sheffield </a:t>
            </a:r>
          </a:p>
          <a:p>
            <a:r>
              <a:rPr lang="en-GB" dirty="0"/>
              <a:t>16.5% are aged 0-15 in the North compared to 18% in Sheffield</a:t>
            </a:r>
          </a:p>
          <a:p>
            <a:r>
              <a:rPr lang="en-GB" dirty="0"/>
              <a:t>6.4% of those aged 18-24 in the North are unemployed compared to 4% across Sheffield </a:t>
            </a:r>
          </a:p>
          <a:p>
            <a:r>
              <a:rPr lang="en-GB" dirty="0"/>
              <a:t>2.7% of those of working age in the North are unemployed compared to 4.1% across Sheffield </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52994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A902B-B43E-4090-E0C6-3C447F7484E6}"/>
              </a:ext>
            </a:extLst>
          </p:cNvPr>
          <p:cNvSpPr>
            <a:spLocks noGrp="1"/>
          </p:cNvSpPr>
          <p:nvPr>
            <p:ph type="title"/>
          </p:nvPr>
        </p:nvSpPr>
        <p:spPr/>
        <p:txBody>
          <a:bodyPr/>
          <a:lstStyle/>
          <a:p>
            <a:r>
              <a:rPr lang="en-GB" dirty="0"/>
              <a:t>Features of the North </a:t>
            </a:r>
          </a:p>
        </p:txBody>
      </p:sp>
      <p:sp>
        <p:nvSpPr>
          <p:cNvPr id="3" name="Content Placeholder 2">
            <a:extLst>
              <a:ext uri="{FF2B5EF4-FFF2-40B4-BE49-F238E27FC236}">
                <a16:creationId xmlns:a16="http://schemas.microsoft.com/office/drawing/2014/main" id="{F5C286D0-4504-1ECA-1D23-2DD3E58B3B95}"/>
              </a:ext>
            </a:extLst>
          </p:cNvPr>
          <p:cNvSpPr>
            <a:spLocks noGrp="1"/>
          </p:cNvSpPr>
          <p:nvPr>
            <p:ph idx="1"/>
          </p:nvPr>
        </p:nvSpPr>
        <p:spPr/>
        <p:txBody>
          <a:bodyPr>
            <a:normAutofit fontScale="92500" lnSpcReduction="20000"/>
          </a:bodyPr>
          <a:lstStyle/>
          <a:p>
            <a:pPr marL="0" indent="0">
              <a:buNone/>
            </a:pPr>
            <a:r>
              <a:rPr lang="en-GB" dirty="0"/>
              <a:t>Deprivation</a:t>
            </a:r>
          </a:p>
          <a:p>
            <a:pPr marL="0" indent="0">
              <a:buNone/>
            </a:pPr>
            <a:endParaRPr lang="en-GB" dirty="0"/>
          </a:p>
          <a:p>
            <a:r>
              <a:rPr lang="en-GB" dirty="0"/>
              <a:t>16% of people in the North are living in an area of deprivation compared to 34% across Sheffield </a:t>
            </a:r>
          </a:p>
          <a:p>
            <a:r>
              <a:rPr lang="en-GB" dirty="0"/>
              <a:t>The North contains two of the most 10% deprived areas nationally, both in High Green</a:t>
            </a:r>
          </a:p>
          <a:p>
            <a:r>
              <a:rPr lang="en-GB" dirty="0"/>
              <a:t>The North scores highly on the community needs index, which measures community &amp; civic infrastructure </a:t>
            </a:r>
            <a:r>
              <a:rPr lang="en-GB" sz="2200" i="1" dirty="0"/>
              <a:t>(high scores indicate level of need) </a:t>
            </a:r>
            <a:endParaRPr lang="en-GB" sz="2200" dirty="0"/>
          </a:p>
          <a:p>
            <a:pPr>
              <a:buFont typeface="Wingdings" panose="05000000000000000000" pitchFamily="2" charset="2"/>
              <a:buChar char="Ø"/>
            </a:pPr>
            <a:r>
              <a:rPr lang="en-GB" dirty="0"/>
              <a:t>The North’s ‘community needs’ score is 106 (England 68, Sheffield 102) </a:t>
            </a:r>
          </a:p>
          <a:p>
            <a:pPr>
              <a:buFont typeface="Wingdings" panose="05000000000000000000" pitchFamily="2" charset="2"/>
              <a:buChar char="Ø"/>
            </a:pPr>
            <a:r>
              <a:rPr lang="en-GB" dirty="0"/>
              <a:t>The North’s ‘civic asset’ score is 35 (England 23, Sheffield 19)</a:t>
            </a:r>
          </a:p>
          <a:p>
            <a:pPr>
              <a:buFont typeface="Wingdings" panose="05000000000000000000" pitchFamily="2" charset="2"/>
              <a:buChar char="Ø"/>
            </a:pPr>
            <a:r>
              <a:rPr lang="en-GB" dirty="0"/>
              <a:t>The North’s ‘connectedness’ score is 56 (England 21, Sheffield 46) </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034527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C0AF2-E601-A633-2592-AA317BA64722}"/>
              </a:ext>
            </a:extLst>
          </p:cNvPr>
          <p:cNvSpPr>
            <a:spLocks noGrp="1"/>
          </p:cNvSpPr>
          <p:nvPr>
            <p:ph type="title"/>
          </p:nvPr>
        </p:nvSpPr>
        <p:spPr/>
        <p:txBody>
          <a:bodyPr/>
          <a:lstStyle/>
          <a:p>
            <a:r>
              <a:rPr lang="en-GB" dirty="0"/>
              <a:t>LAC consultation </a:t>
            </a:r>
          </a:p>
        </p:txBody>
      </p:sp>
      <p:sp>
        <p:nvSpPr>
          <p:cNvPr id="3" name="Content Placeholder 2">
            <a:extLst>
              <a:ext uri="{FF2B5EF4-FFF2-40B4-BE49-F238E27FC236}">
                <a16:creationId xmlns:a16="http://schemas.microsoft.com/office/drawing/2014/main" id="{813718AA-2B3A-C973-52EB-88660551A249}"/>
              </a:ext>
            </a:extLst>
          </p:cNvPr>
          <p:cNvSpPr>
            <a:spLocks noGrp="1"/>
          </p:cNvSpPr>
          <p:nvPr>
            <p:ph idx="1"/>
          </p:nvPr>
        </p:nvSpPr>
        <p:spPr/>
        <p:txBody>
          <a:bodyPr>
            <a:normAutofit/>
          </a:bodyPr>
          <a:lstStyle/>
          <a:p>
            <a:r>
              <a:rPr lang="en-GB" dirty="0"/>
              <a:t>We launched a new consultation in June 2023 asking people how they felt about the North and what would make the biggest difference to it</a:t>
            </a:r>
          </a:p>
          <a:p>
            <a:r>
              <a:rPr lang="en-GB" dirty="0"/>
              <a:t>This involved an on-line survey and face to face consultations across the North area</a:t>
            </a:r>
          </a:p>
          <a:p>
            <a:r>
              <a:rPr lang="en-GB" dirty="0"/>
              <a:t>Through that we gathered views from 244 people</a:t>
            </a:r>
          </a:p>
          <a:p>
            <a:r>
              <a:rPr lang="en-GB" dirty="0"/>
              <a:t>We also have the views of several consultation sessions with young people in the North and of a stakeholders meeting from those either leading areas of work or voluntary sector groups </a:t>
            </a:r>
          </a:p>
        </p:txBody>
      </p:sp>
    </p:spTree>
    <p:extLst>
      <p:ext uri="{BB962C8B-B14F-4D97-AF65-F5344CB8AC3E}">
        <p14:creationId xmlns:p14="http://schemas.microsoft.com/office/powerpoint/2010/main" val="1954004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7A34E-60B0-762E-0FA8-CF6841219661}"/>
              </a:ext>
            </a:extLst>
          </p:cNvPr>
          <p:cNvSpPr>
            <a:spLocks noGrp="1"/>
          </p:cNvSpPr>
          <p:nvPr>
            <p:ph type="title"/>
          </p:nvPr>
        </p:nvSpPr>
        <p:spPr/>
        <p:txBody>
          <a:bodyPr/>
          <a:lstStyle/>
          <a:p>
            <a:pPr algn="ctr"/>
            <a:r>
              <a:rPr lang="en-GB" dirty="0"/>
              <a:t>What’s the best thing about your area?</a:t>
            </a:r>
          </a:p>
        </p:txBody>
      </p:sp>
      <p:pic>
        <p:nvPicPr>
          <p:cNvPr id="4" name="Picture 3">
            <a:extLst>
              <a:ext uri="{FF2B5EF4-FFF2-40B4-BE49-F238E27FC236}">
                <a16:creationId xmlns:a16="http://schemas.microsoft.com/office/drawing/2014/main" id="{273EE0B0-5DB3-CC75-7860-2B1CBD73726B}"/>
              </a:ext>
            </a:extLst>
          </p:cNvPr>
          <p:cNvPicPr>
            <a:picLocks noChangeAspect="1"/>
          </p:cNvPicPr>
          <p:nvPr/>
        </p:nvPicPr>
        <p:blipFill>
          <a:blip r:embed="rId2"/>
          <a:stretch>
            <a:fillRect/>
          </a:stretch>
        </p:blipFill>
        <p:spPr>
          <a:xfrm>
            <a:off x="1905000" y="1481440"/>
            <a:ext cx="8118303" cy="3138185"/>
          </a:xfrm>
          <a:prstGeom prst="rect">
            <a:avLst/>
          </a:prstGeom>
        </p:spPr>
      </p:pic>
      <p:sp>
        <p:nvSpPr>
          <p:cNvPr id="5" name="TextBox 4">
            <a:extLst>
              <a:ext uri="{FF2B5EF4-FFF2-40B4-BE49-F238E27FC236}">
                <a16:creationId xmlns:a16="http://schemas.microsoft.com/office/drawing/2014/main" id="{F9E4E0D6-16CA-8F0B-E632-64232BEBED0E}"/>
              </a:ext>
            </a:extLst>
          </p:cNvPr>
          <p:cNvSpPr txBox="1"/>
          <p:nvPr/>
        </p:nvSpPr>
        <p:spPr>
          <a:xfrm>
            <a:off x="1638300" y="4362450"/>
            <a:ext cx="9715500" cy="1200329"/>
          </a:xfrm>
          <a:prstGeom prst="rect">
            <a:avLst/>
          </a:prstGeom>
          <a:noFill/>
        </p:spPr>
        <p:txBody>
          <a:bodyPr wrap="square" rtlCol="0">
            <a:spAutoFit/>
          </a:bodyPr>
          <a:lstStyle/>
          <a:p>
            <a:pPr marL="285750" indent="-285750">
              <a:buFont typeface="Arial" panose="020B0604020202020204" pitchFamily="34" charset="0"/>
              <a:buChar char="•"/>
            </a:pPr>
            <a:r>
              <a:rPr lang="en-GB" dirty="0"/>
              <a:t>45% of people surveyed said the countryside was the best thing about their neighbourhood</a:t>
            </a:r>
          </a:p>
          <a:p>
            <a:pPr marL="285750" indent="-285750">
              <a:buFont typeface="Arial" panose="020B0604020202020204" pitchFamily="34" charset="0"/>
              <a:buChar char="•"/>
            </a:pPr>
            <a:r>
              <a:rPr lang="en-GB" dirty="0"/>
              <a:t>22.5% of people surveyed said the community was one of the best things about their neighbourhood</a:t>
            </a:r>
          </a:p>
          <a:p>
            <a:pPr marL="285750" indent="-285750">
              <a:buFont typeface="Arial" panose="020B0604020202020204" pitchFamily="34" charset="0"/>
              <a:buChar char="•"/>
            </a:pPr>
            <a:r>
              <a:rPr lang="en-GB" dirty="0"/>
              <a:t>20% of people surveyed said that the local amenities are the best things in their area</a:t>
            </a:r>
          </a:p>
        </p:txBody>
      </p:sp>
      <p:sp>
        <p:nvSpPr>
          <p:cNvPr id="6" name="TextBox 5">
            <a:extLst>
              <a:ext uri="{FF2B5EF4-FFF2-40B4-BE49-F238E27FC236}">
                <a16:creationId xmlns:a16="http://schemas.microsoft.com/office/drawing/2014/main" id="{6BDD291F-C304-2B70-D955-ADB7D6C547E6}"/>
              </a:ext>
            </a:extLst>
          </p:cNvPr>
          <p:cNvSpPr txBox="1"/>
          <p:nvPr/>
        </p:nvSpPr>
        <p:spPr>
          <a:xfrm>
            <a:off x="180975" y="6492875"/>
            <a:ext cx="10839450" cy="276999"/>
          </a:xfrm>
          <a:prstGeom prst="rect">
            <a:avLst/>
          </a:prstGeom>
          <a:noFill/>
        </p:spPr>
        <p:txBody>
          <a:bodyPr wrap="square" rtlCol="0">
            <a:spAutoFit/>
          </a:bodyPr>
          <a:lstStyle/>
          <a:p>
            <a:r>
              <a:rPr lang="en-GB" sz="1200" dirty="0"/>
              <a:t>* Percentages may not add up to 100, people say multiple things in their answers and some answers do not fall under the superordinate themes</a:t>
            </a:r>
          </a:p>
        </p:txBody>
      </p:sp>
    </p:spTree>
    <p:extLst>
      <p:ext uri="{BB962C8B-B14F-4D97-AF65-F5344CB8AC3E}">
        <p14:creationId xmlns:p14="http://schemas.microsoft.com/office/powerpoint/2010/main" val="3087932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9ABB3-3542-1E29-A466-FAE598BFECF7}"/>
              </a:ext>
            </a:extLst>
          </p:cNvPr>
          <p:cNvSpPr>
            <a:spLocks noGrp="1"/>
          </p:cNvSpPr>
          <p:nvPr>
            <p:ph type="title"/>
          </p:nvPr>
        </p:nvSpPr>
        <p:spPr/>
        <p:txBody>
          <a:bodyPr/>
          <a:lstStyle/>
          <a:p>
            <a:pPr algn="ctr"/>
            <a:r>
              <a:rPr lang="en-GB" dirty="0"/>
              <a:t>What’s the worst thing about your area?</a:t>
            </a:r>
          </a:p>
        </p:txBody>
      </p:sp>
      <p:pic>
        <p:nvPicPr>
          <p:cNvPr id="3" name="Picture 2">
            <a:extLst>
              <a:ext uri="{FF2B5EF4-FFF2-40B4-BE49-F238E27FC236}">
                <a16:creationId xmlns:a16="http://schemas.microsoft.com/office/drawing/2014/main" id="{D61EC90D-B06D-E610-046B-3EDC34E91FFB}"/>
              </a:ext>
            </a:extLst>
          </p:cNvPr>
          <p:cNvPicPr>
            <a:picLocks noChangeAspect="1"/>
          </p:cNvPicPr>
          <p:nvPr/>
        </p:nvPicPr>
        <p:blipFill>
          <a:blip r:embed="rId2"/>
          <a:stretch>
            <a:fillRect/>
          </a:stretch>
        </p:blipFill>
        <p:spPr>
          <a:xfrm>
            <a:off x="1511775" y="797085"/>
            <a:ext cx="9168449" cy="3714432"/>
          </a:xfrm>
          <a:prstGeom prst="rect">
            <a:avLst/>
          </a:prstGeom>
        </p:spPr>
      </p:pic>
      <p:sp>
        <p:nvSpPr>
          <p:cNvPr id="4" name="TextBox 3">
            <a:extLst>
              <a:ext uri="{FF2B5EF4-FFF2-40B4-BE49-F238E27FC236}">
                <a16:creationId xmlns:a16="http://schemas.microsoft.com/office/drawing/2014/main" id="{CECA916C-93CF-52FE-6477-9B678568D272}"/>
              </a:ext>
            </a:extLst>
          </p:cNvPr>
          <p:cNvSpPr txBox="1"/>
          <p:nvPr/>
        </p:nvSpPr>
        <p:spPr>
          <a:xfrm>
            <a:off x="180975" y="6492875"/>
            <a:ext cx="10839450" cy="276999"/>
          </a:xfrm>
          <a:prstGeom prst="rect">
            <a:avLst/>
          </a:prstGeom>
          <a:noFill/>
        </p:spPr>
        <p:txBody>
          <a:bodyPr wrap="square" rtlCol="0">
            <a:spAutoFit/>
          </a:bodyPr>
          <a:lstStyle/>
          <a:p>
            <a:r>
              <a:rPr lang="en-GB" sz="1200" dirty="0"/>
              <a:t>* Percentages may not add up to 100, people say multiple things in their answers and some answers do not fall under the superordinate themes</a:t>
            </a:r>
          </a:p>
        </p:txBody>
      </p:sp>
      <p:sp>
        <p:nvSpPr>
          <p:cNvPr id="5" name="TextBox 4">
            <a:extLst>
              <a:ext uri="{FF2B5EF4-FFF2-40B4-BE49-F238E27FC236}">
                <a16:creationId xmlns:a16="http://schemas.microsoft.com/office/drawing/2014/main" id="{D1A8241F-23EA-E1A3-B572-77586836CA22}"/>
              </a:ext>
            </a:extLst>
          </p:cNvPr>
          <p:cNvSpPr txBox="1"/>
          <p:nvPr/>
        </p:nvSpPr>
        <p:spPr>
          <a:xfrm>
            <a:off x="514350" y="4625033"/>
            <a:ext cx="10839450" cy="1754326"/>
          </a:xfrm>
          <a:prstGeom prst="rect">
            <a:avLst/>
          </a:prstGeom>
          <a:noFill/>
        </p:spPr>
        <p:txBody>
          <a:bodyPr wrap="square" rtlCol="0">
            <a:spAutoFit/>
          </a:bodyPr>
          <a:lstStyle/>
          <a:p>
            <a:pPr marL="285750" indent="-285750">
              <a:buFont typeface="Arial" panose="020B0604020202020204" pitchFamily="34" charset="0"/>
              <a:buChar char="•"/>
            </a:pPr>
            <a:r>
              <a:rPr lang="en-GB" dirty="0"/>
              <a:t>36% of people said that public transport was the worst thing about their area</a:t>
            </a:r>
          </a:p>
          <a:p>
            <a:pPr marL="285750" indent="-285750">
              <a:buFont typeface="Arial" panose="020B0604020202020204" pitchFamily="34" charset="0"/>
              <a:buChar char="•"/>
            </a:pPr>
            <a:r>
              <a:rPr lang="en-GB" dirty="0"/>
              <a:t>26% said issues with the roads was the worst thing this is made up 9% issues with traffic, 12% condition of the roads (potholes etc) and 9% parking issues</a:t>
            </a:r>
          </a:p>
          <a:p>
            <a:pPr marL="285750" indent="-285750">
              <a:buFont typeface="Arial" panose="020B0604020202020204" pitchFamily="34" charset="0"/>
              <a:buChar char="•"/>
            </a:pPr>
            <a:r>
              <a:rPr lang="en-GB" dirty="0"/>
              <a:t>15% of people stated crime and ASB was the worst thing about their area.</a:t>
            </a:r>
          </a:p>
          <a:p>
            <a:pPr marL="285750" indent="-285750">
              <a:buFont typeface="Arial" panose="020B0604020202020204" pitchFamily="34" charset="0"/>
              <a:buChar char="•"/>
            </a:pPr>
            <a:r>
              <a:rPr lang="en-GB" dirty="0"/>
              <a:t>11% stated the amenities in their area was the worst thing. </a:t>
            </a:r>
          </a:p>
          <a:p>
            <a:pPr marL="285750" indent="-285750">
              <a:buFont typeface="Arial" panose="020B0604020202020204" pitchFamily="34" charset="0"/>
              <a:buChar char="•"/>
            </a:pPr>
            <a:r>
              <a:rPr lang="en-GB" dirty="0"/>
              <a:t>4% worst thing was housing developments and a worry about infrastructure </a:t>
            </a:r>
          </a:p>
        </p:txBody>
      </p:sp>
    </p:spTree>
    <p:extLst>
      <p:ext uri="{BB962C8B-B14F-4D97-AF65-F5344CB8AC3E}">
        <p14:creationId xmlns:p14="http://schemas.microsoft.com/office/powerpoint/2010/main" val="1335582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654C-A275-256A-A294-8ABF8F6F50FB}"/>
              </a:ext>
            </a:extLst>
          </p:cNvPr>
          <p:cNvSpPr>
            <a:spLocks noGrp="1"/>
          </p:cNvSpPr>
          <p:nvPr>
            <p:ph type="title"/>
          </p:nvPr>
        </p:nvSpPr>
        <p:spPr/>
        <p:txBody>
          <a:bodyPr/>
          <a:lstStyle/>
          <a:p>
            <a:r>
              <a:rPr lang="en-GB" dirty="0"/>
              <a:t>What one thing would make the biggest difference in your area?</a:t>
            </a:r>
          </a:p>
        </p:txBody>
      </p:sp>
      <p:sp>
        <p:nvSpPr>
          <p:cNvPr id="3" name="TextBox 2">
            <a:extLst>
              <a:ext uri="{FF2B5EF4-FFF2-40B4-BE49-F238E27FC236}">
                <a16:creationId xmlns:a16="http://schemas.microsoft.com/office/drawing/2014/main" id="{208B174B-D086-4EBA-2081-7F776BB346E8}"/>
              </a:ext>
            </a:extLst>
          </p:cNvPr>
          <p:cNvSpPr txBox="1"/>
          <p:nvPr/>
        </p:nvSpPr>
        <p:spPr>
          <a:xfrm>
            <a:off x="838200" y="2143125"/>
            <a:ext cx="9753600" cy="3416320"/>
          </a:xfrm>
          <a:prstGeom prst="rect">
            <a:avLst/>
          </a:prstGeom>
          <a:noFill/>
        </p:spPr>
        <p:txBody>
          <a:bodyPr wrap="square" rtlCol="0">
            <a:spAutoFit/>
          </a:bodyPr>
          <a:lstStyle/>
          <a:p>
            <a:r>
              <a:rPr lang="en-GB" dirty="0"/>
              <a:t>39% of people surveyed said improving public transport in their area would make the biggest difference. </a:t>
            </a:r>
          </a:p>
          <a:p>
            <a:endParaRPr lang="en-GB" dirty="0"/>
          </a:p>
          <a:p>
            <a:r>
              <a:rPr lang="en-GB" dirty="0"/>
              <a:t>31% of people surveyed mentioned an improvement to amenities in their local area would make the biggest difference, this was very broad and included better park equipment, more youth groups/ activities for children, improvement to roads and more.</a:t>
            </a:r>
          </a:p>
          <a:p>
            <a:endParaRPr lang="en-GB" dirty="0"/>
          </a:p>
          <a:p>
            <a:r>
              <a:rPr lang="en-GB" dirty="0"/>
              <a:t>14% of people surveyed said that dealing with crime/ increasing police presence was the main thing that would make the biggest difference in their area. </a:t>
            </a:r>
          </a:p>
          <a:p>
            <a:endParaRPr lang="en-GB" dirty="0"/>
          </a:p>
          <a:p>
            <a:endParaRPr lang="en-GB" dirty="0"/>
          </a:p>
          <a:p>
            <a:endParaRPr lang="en-GB" dirty="0"/>
          </a:p>
        </p:txBody>
      </p:sp>
      <p:sp>
        <p:nvSpPr>
          <p:cNvPr id="6" name="Rectangle 5">
            <a:extLst>
              <a:ext uri="{FF2B5EF4-FFF2-40B4-BE49-F238E27FC236}">
                <a16:creationId xmlns:a16="http://schemas.microsoft.com/office/drawing/2014/main" id="{5F2FA5FB-EB6B-7088-8971-0239AD72A647}"/>
              </a:ext>
            </a:extLst>
          </p:cNvPr>
          <p:cNvSpPr/>
          <p:nvPr/>
        </p:nvSpPr>
        <p:spPr>
          <a:xfrm>
            <a:off x="523874" y="4110019"/>
            <a:ext cx="295275" cy="25717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3839E85-B57C-8141-8FA0-E7A9513DA5F1}"/>
              </a:ext>
            </a:extLst>
          </p:cNvPr>
          <p:cNvSpPr/>
          <p:nvPr/>
        </p:nvSpPr>
        <p:spPr>
          <a:xfrm>
            <a:off x="538161" y="2150298"/>
            <a:ext cx="295275" cy="25717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AFDF3A1-522C-C3EA-8D2D-BFB915A86987}"/>
              </a:ext>
            </a:extLst>
          </p:cNvPr>
          <p:cNvSpPr/>
          <p:nvPr/>
        </p:nvSpPr>
        <p:spPr>
          <a:xfrm>
            <a:off x="523875" y="3048001"/>
            <a:ext cx="295275" cy="25717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FCECD6D-C294-DD78-1FC9-8655316C1517}"/>
              </a:ext>
            </a:extLst>
          </p:cNvPr>
          <p:cNvSpPr txBox="1"/>
          <p:nvPr/>
        </p:nvSpPr>
        <p:spPr>
          <a:xfrm>
            <a:off x="180975" y="6492875"/>
            <a:ext cx="10839450" cy="276999"/>
          </a:xfrm>
          <a:prstGeom prst="rect">
            <a:avLst/>
          </a:prstGeom>
          <a:noFill/>
        </p:spPr>
        <p:txBody>
          <a:bodyPr wrap="square" rtlCol="0">
            <a:spAutoFit/>
          </a:bodyPr>
          <a:lstStyle/>
          <a:p>
            <a:r>
              <a:rPr lang="en-GB" sz="1200" dirty="0"/>
              <a:t>* Percentages may not add up to 100, people say multiple things in their answers and some answers do not fall under the superordinate themes</a:t>
            </a:r>
          </a:p>
        </p:txBody>
      </p:sp>
    </p:spTree>
    <p:extLst>
      <p:ext uri="{BB962C8B-B14F-4D97-AF65-F5344CB8AC3E}">
        <p14:creationId xmlns:p14="http://schemas.microsoft.com/office/powerpoint/2010/main" val="326828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2484C-5074-7FCB-0F4C-7E18F5A2AED0}"/>
              </a:ext>
            </a:extLst>
          </p:cNvPr>
          <p:cNvSpPr>
            <a:spLocks noGrp="1"/>
          </p:cNvSpPr>
          <p:nvPr>
            <p:ph type="title"/>
          </p:nvPr>
        </p:nvSpPr>
        <p:spPr/>
        <p:txBody>
          <a:bodyPr/>
          <a:lstStyle/>
          <a:p>
            <a:r>
              <a:rPr lang="en-GB" dirty="0"/>
              <a:t>Ward summary – East Ecclesfield  </a:t>
            </a:r>
          </a:p>
        </p:txBody>
      </p:sp>
      <p:sp>
        <p:nvSpPr>
          <p:cNvPr id="3" name="Content Placeholder 2">
            <a:extLst>
              <a:ext uri="{FF2B5EF4-FFF2-40B4-BE49-F238E27FC236}">
                <a16:creationId xmlns:a16="http://schemas.microsoft.com/office/drawing/2014/main" id="{6B4FD38A-90DC-6E80-C22E-1F2C55957148}"/>
              </a:ext>
            </a:extLst>
          </p:cNvPr>
          <p:cNvSpPr>
            <a:spLocks noGrp="1"/>
          </p:cNvSpPr>
          <p:nvPr>
            <p:ph idx="1"/>
          </p:nvPr>
        </p:nvSpPr>
        <p:spPr/>
        <p:txBody>
          <a:bodyPr>
            <a:normAutofit fontScale="25000" lnSpcReduction="20000"/>
          </a:bodyPr>
          <a:lstStyle/>
          <a:p>
            <a:pPr marL="0" indent="0">
              <a:buNone/>
            </a:pPr>
            <a:r>
              <a:rPr lang="en-GB" sz="9600" dirty="0"/>
              <a:t>Key headlines – people want to see better public transport and roads, crime tackled and better local amenities</a:t>
            </a:r>
          </a:p>
          <a:p>
            <a:pPr marL="0" indent="0">
              <a:buNone/>
            </a:pPr>
            <a:endParaRPr lang="en-GB" sz="9600" dirty="0"/>
          </a:p>
          <a:p>
            <a:pPr marL="0" indent="0">
              <a:buNone/>
            </a:pPr>
            <a:r>
              <a:rPr lang="en-GB" sz="9600" dirty="0"/>
              <a:t>People spoke us about:</a:t>
            </a:r>
          </a:p>
          <a:p>
            <a:pPr marL="0" indent="0">
              <a:buNone/>
            </a:pPr>
            <a:endParaRPr lang="en-GB" sz="9600" dirty="0"/>
          </a:p>
          <a:p>
            <a:r>
              <a:rPr lang="en-GB" sz="9600" dirty="0"/>
              <a:t>Getting Chapeltown roundabouts resurfaced</a:t>
            </a:r>
          </a:p>
          <a:p>
            <a:r>
              <a:rPr lang="en-GB" sz="9600" dirty="0"/>
              <a:t>Issues with speed and parking restrictions </a:t>
            </a:r>
          </a:p>
          <a:p>
            <a:r>
              <a:rPr lang="en-GB" sz="9600" dirty="0"/>
              <a:t>More Police presence </a:t>
            </a:r>
          </a:p>
          <a:p>
            <a:r>
              <a:rPr lang="en-GB" sz="9600" dirty="0"/>
              <a:t>Better access to public services &amp; travel links </a:t>
            </a:r>
          </a:p>
          <a:p>
            <a:r>
              <a:rPr lang="en-GB" sz="9600" dirty="0"/>
              <a:t>More activities for all ages with affordable things for families to do in the holidays </a:t>
            </a:r>
          </a:p>
          <a:p>
            <a:pPr marL="0" indent="0">
              <a:buNone/>
            </a:pPr>
            <a:endParaRPr lang="en-GB" dirty="0"/>
          </a:p>
          <a:p>
            <a:r>
              <a:rPr lang="en-GB" sz="2800" b="0" i="0" u="none" strike="noStrike" dirty="0">
                <a:solidFill>
                  <a:schemeClr val="bg1"/>
                </a:solidFill>
                <a:effectLst/>
                <a:latin typeface="Arial" panose="020B0604020202020204" pitchFamily="34" charset="0"/>
              </a:rPr>
              <a:t>“Speed and parking restrictions</a:t>
            </a:r>
            <a:endParaRPr lang="en-GB" dirty="0"/>
          </a:p>
          <a:p>
            <a:pPr marL="0" indent="0">
              <a:buNone/>
            </a:pPr>
            <a:endParaRPr lang="en-GB" dirty="0"/>
          </a:p>
          <a:p>
            <a:pPr marL="0" indent="0">
              <a:buNone/>
            </a:pPr>
            <a:r>
              <a:rPr lang="en-GB" sz="2800" b="0" i="0" u="none" strike="noStrike" dirty="0">
                <a:solidFill>
                  <a:schemeClr val="bg1"/>
                </a:solidFill>
                <a:effectLst/>
                <a:latin typeface="Arial" panose="020B0604020202020204" pitchFamily="34" charset="0"/>
              </a:rPr>
              <a:t>“Speed and </a:t>
            </a:r>
            <a:endParaRPr lang="en-GB" dirty="0">
              <a:solidFill>
                <a:schemeClr val="bg1"/>
              </a:solidFill>
            </a:endParaRPr>
          </a:p>
        </p:txBody>
      </p:sp>
    </p:spTree>
    <p:extLst>
      <p:ext uri="{BB962C8B-B14F-4D97-AF65-F5344CB8AC3E}">
        <p14:creationId xmlns:p14="http://schemas.microsoft.com/office/powerpoint/2010/main" val="2183814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2484C-5074-7FCB-0F4C-7E18F5A2AED0}"/>
              </a:ext>
            </a:extLst>
          </p:cNvPr>
          <p:cNvSpPr>
            <a:spLocks noGrp="1"/>
          </p:cNvSpPr>
          <p:nvPr>
            <p:ph type="title"/>
          </p:nvPr>
        </p:nvSpPr>
        <p:spPr/>
        <p:txBody>
          <a:bodyPr/>
          <a:lstStyle/>
          <a:p>
            <a:r>
              <a:rPr lang="en-GB" dirty="0"/>
              <a:t>Ward summary - Stannington </a:t>
            </a:r>
          </a:p>
        </p:txBody>
      </p:sp>
      <p:sp>
        <p:nvSpPr>
          <p:cNvPr id="3" name="Content Placeholder 2">
            <a:extLst>
              <a:ext uri="{FF2B5EF4-FFF2-40B4-BE49-F238E27FC236}">
                <a16:creationId xmlns:a16="http://schemas.microsoft.com/office/drawing/2014/main" id="{6B4FD38A-90DC-6E80-C22E-1F2C55957148}"/>
              </a:ext>
            </a:extLst>
          </p:cNvPr>
          <p:cNvSpPr>
            <a:spLocks noGrp="1"/>
          </p:cNvSpPr>
          <p:nvPr>
            <p:ph idx="1"/>
          </p:nvPr>
        </p:nvSpPr>
        <p:spPr/>
        <p:txBody>
          <a:bodyPr>
            <a:normAutofit lnSpcReduction="10000"/>
          </a:bodyPr>
          <a:lstStyle/>
          <a:p>
            <a:pPr marL="0" indent="0">
              <a:buNone/>
            </a:pPr>
            <a:r>
              <a:rPr lang="en-GB" dirty="0"/>
              <a:t>Key headlines – people want to see better public transport, more Policing and better local amenities </a:t>
            </a:r>
          </a:p>
          <a:p>
            <a:pPr marL="0" indent="0">
              <a:buNone/>
            </a:pPr>
            <a:endParaRPr lang="en-GB" dirty="0"/>
          </a:p>
          <a:p>
            <a:pPr marL="0" indent="0">
              <a:buNone/>
            </a:pPr>
            <a:r>
              <a:rPr lang="en-GB" dirty="0"/>
              <a:t>People spoke to us about: </a:t>
            </a:r>
          </a:p>
          <a:p>
            <a:pPr marL="0" indent="0">
              <a:buNone/>
            </a:pPr>
            <a:r>
              <a:rPr lang="en-GB" dirty="0"/>
              <a:t> </a:t>
            </a:r>
          </a:p>
          <a:p>
            <a:r>
              <a:rPr lang="en-GB" dirty="0"/>
              <a:t>Having a reliable, affordable &amp; punctual bus service, 7 days a week </a:t>
            </a:r>
          </a:p>
          <a:p>
            <a:r>
              <a:rPr lang="en-GB" dirty="0"/>
              <a:t>More police patrols to address concerns about drugs and burglaries </a:t>
            </a:r>
          </a:p>
          <a:p>
            <a:r>
              <a:rPr lang="en-GB" dirty="0"/>
              <a:t>More things on for families and better play facilities </a:t>
            </a:r>
          </a:p>
          <a:p>
            <a:r>
              <a:rPr lang="en-GB" dirty="0"/>
              <a:t>Better phone signal  </a:t>
            </a:r>
          </a:p>
        </p:txBody>
      </p:sp>
    </p:spTree>
    <p:extLst>
      <p:ext uri="{BB962C8B-B14F-4D97-AF65-F5344CB8AC3E}">
        <p14:creationId xmlns:p14="http://schemas.microsoft.com/office/powerpoint/2010/main" val="50645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2484C-5074-7FCB-0F4C-7E18F5A2AED0}"/>
              </a:ext>
            </a:extLst>
          </p:cNvPr>
          <p:cNvSpPr>
            <a:spLocks noGrp="1"/>
          </p:cNvSpPr>
          <p:nvPr>
            <p:ph type="title"/>
          </p:nvPr>
        </p:nvSpPr>
        <p:spPr/>
        <p:txBody>
          <a:bodyPr/>
          <a:lstStyle/>
          <a:p>
            <a:r>
              <a:rPr lang="en-GB" dirty="0"/>
              <a:t>Ward summary – Stocksbridge and Upper Don </a:t>
            </a:r>
          </a:p>
        </p:txBody>
      </p:sp>
      <p:sp>
        <p:nvSpPr>
          <p:cNvPr id="3" name="Content Placeholder 2">
            <a:extLst>
              <a:ext uri="{FF2B5EF4-FFF2-40B4-BE49-F238E27FC236}">
                <a16:creationId xmlns:a16="http://schemas.microsoft.com/office/drawing/2014/main" id="{6B4FD38A-90DC-6E80-C22E-1F2C55957148}"/>
              </a:ext>
            </a:extLst>
          </p:cNvPr>
          <p:cNvSpPr>
            <a:spLocks noGrp="1"/>
          </p:cNvSpPr>
          <p:nvPr>
            <p:ph idx="1"/>
          </p:nvPr>
        </p:nvSpPr>
        <p:spPr/>
        <p:txBody>
          <a:bodyPr>
            <a:normAutofit fontScale="92500" lnSpcReduction="10000"/>
          </a:bodyPr>
          <a:lstStyle/>
          <a:p>
            <a:pPr marL="0" indent="0">
              <a:buNone/>
            </a:pPr>
            <a:r>
              <a:rPr lang="en-GB" dirty="0"/>
              <a:t>Key headlines – people want to see better public transport, increased Policing, better amenities and appropriate housing development </a:t>
            </a:r>
          </a:p>
          <a:p>
            <a:pPr marL="0" indent="0">
              <a:buNone/>
            </a:pPr>
            <a:endParaRPr lang="en-GB" dirty="0"/>
          </a:p>
          <a:p>
            <a:pPr marL="0" indent="0">
              <a:buNone/>
            </a:pPr>
            <a:r>
              <a:rPr lang="en-GB" dirty="0"/>
              <a:t>People spoke to us about:</a:t>
            </a:r>
          </a:p>
          <a:p>
            <a:pPr marL="0" indent="0">
              <a:buNone/>
            </a:pPr>
            <a:endParaRPr lang="en-GB" dirty="0"/>
          </a:p>
          <a:p>
            <a:r>
              <a:rPr lang="en-GB" dirty="0"/>
              <a:t>Reductions in bus services, particularly the </a:t>
            </a:r>
            <a:r>
              <a:rPr lang="en-GB" dirty="0" err="1"/>
              <a:t>Supertram</a:t>
            </a:r>
            <a:r>
              <a:rPr lang="en-GB" dirty="0"/>
              <a:t> link – concerns that lack of transport reduces opportunities for young people </a:t>
            </a:r>
          </a:p>
          <a:p>
            <a:r>
              <a:rPr lang="en-GB" dirty="0"/>
              <a:t>Concerns about ASB and speeding</a:t>
            </a:r>
          </a:p>
          <a:p>
            <a:r>
              <a:rPr lang="en-GB" dirty="0"/>
              <a:t>More activities and upgraded facilities </a:t>
            </a:r>
          </a:p>
          <a:p>
            <a:r>
              <a:rPr lang="en-GB" dirty="0"/>
              <a:t>Concerns about new housing developments on the green belt  </a:t>
            </a:r>
          </a:p>
        </p:txBody>
      </p:sp>
    </p:spTree>
    <p:extLst>
      <p:ext uri="{BB962C8B-B14F-4D97-AF65-F5344CB8AC3E}">
        <p14:creationId xmlns:p14="http://schemas.microsoft.com/office/powerpoint/2010/main" val="714751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C921C-0954-59B8-8284-A85DEFD9DA4F}"/>
              </a:ext>
            </a:extLst>
          </p:cNvPr>
          <p:cNvSpPr>
            <a:spLocks noGrp="1"/>
          </p:cNvSpPr>
          <p:nvPr>
            <p:ph type="title"/>
          </p:nvPr>
        </p:nvSpPr>
        <p:spPr/>
        <p:txBody>
          <a:bodyPr/>
          <a:lstStyle/>
          <a:p>
            <a:r>
              <a:rPr lang="en-GB" dirty="0"/>
              <a:t>Ward Summary – West Ecclesfield </a:t>
            </a:r>
          </a:p>
        </p:txBody>
      </p:sp>
      <p:sp>
        <p:nvSpPr>
          <p:cNvPr id="3" name="Content Placeholder 2">
            <a:extLst>
              <a:ext uri="{FF2B5EF4-FFF2-40B4-BE49-F238E27FC236}">
                <a16:creationId xmlns:a16="http://schemas.microsoft.com/office/drawing/2014/main" id="{A36F7BF8-7CAA-B3C3-D7BF-B8994FF6F21D}"/>
              </a:ext>
            </a:extLst>
          </p:cNvPr>
          <p:cNvSpPr>
            <a:spLocks noGrp="1"/>
          </p:cNvSpPr>
          <p:nvPr>
            <p:ph idx="1"/>
          </p:nvPr>
        </p:nvSpPr>
        <p:spPr/>
        <p:txBody>
          <a:bodyPr>
            <a:normAutofit/>
          </a:bodyPr>
          <a:lstStyle/>
          <a:p>
            <a:pPr marL="0" indent="0">
              <a:buNone/>
            </a:pPr>
            <a:r>
              <a:rPr lang="en-GB" dirty="0"/>
              <a:t>Key headlines – people want better transport, improved roads and more Police presence</a:t>
            </a:r>
          </a:p>
          <a:p>
            <a:pPr marL="0" indent="0">
              <a:buNone/>
            </a:pPr>
            <a:endParaRPr lang="en-GB" dirty="0"/>
          </a:p>
          <a:p>
            <a:pPr marL="0" indent="0">
              <a:buNone/>
            </a:pPr>
            <a:r>
              <a:rPr lang="en-GB" dirty="0"/>
              <a:t>People spoke to us about:</a:t>
            </a:r>
          </a:p>
          <a:p>
            <a:pPr marL="0" indent="0">
              <a:buNone/>
            </a:pPr>
            <a:endParaRPr lang="en-GB" dirty="0"/>
          </a:p>
          <a:p>
            <a:r>
              <a:rPr lang="en-GB" dirty="0"/>
              <a:t>Visible Policing to deal with petty crime &amp; ASB</a:t>
            </a:r>
          </a:p>
          <a:p>
            <a:r>
              <a:rPr lang="en-GB" dirty="0"/>
              <a:t>More reliable bus services to enable the elderly to stay active</a:t>
            </a:r>
          </a:p>
          <a:p>
            <a:r>
              <a:rPr lang="en-GB" dirty="0"/>
              <a:t>Pothole repair &amp; better street cleaning </a:t>
            </a:r>
          </a:p>
          <a:p>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632371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132898-CB05-434B-B174-57BD518135ED}"/>
              </a:ext>
            </a:extLst>
          </p:cNvPr>
          <p:cNvPicPr>
            <a:picLocks noChangeAspect="1"/>
          </p:cNvPicPr>
          <p:nvPr/>
        </p:nvPicPr>
        <p:blipFill rotWithShape="1">
          <a:blip r:embed="rId2"/>
          <a:srcRect t="-1" b="11320"/>
          <a:stretch/>
        </p:blipFill>
        <p:spPr>
          <a:xfrm rot="5400000">
            <a:off x="8582980" y="3248980"/>
            <a:ext cx="6858000" cy="360040"/>
          </a:xfrm>
          <a:prstGeom prst="rect">
            <a:avLst/>
          </a:prstGeom>
        </p:spPr>
      </p:pic>
      <p:sp>
        <p:nvSpPr>
          <p:cNvPr id="9" name="Rectangle 8">
            <a:extLst>
              <a:ext uri="{FF2B5EF4-FFF2-40B4-BE49-F238E27FC236}">
                <a16:creationId xmlns:a16="http://schemas.microsoft.com/office/drawing/2014/main" id="{247E2C4D-C61E-4CC8-A859-B63256091F7E}"/>
              </a:ext>
            </a:extLst>
          </p:cNvPr>
          <p:cNvSpPr/>
          <p:nvPr/>
        </p:nvSpPr>
        <p:spPr>
          <a:xfrm>
            <a:off x="-17601" y="-5404"/>
            <a:ext cx="6015726" cy="68634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cs typeface="Arial"/>
            </a:endParaRPr>
          </a:p>
          <a:p>
            <a:pPr>
              <a:lnSpc>
                <a:spcPct val="107000"/>
              </a:lnSpc>
              <a:spcAft>
                <a:spcPts val="800"/>
              </a:spcAft>
            </a:pPr>
            <a:br>
              <a:rPr lang="en-US"/>
            </a:br>
            <a:endParaRPr lang="en-US"/>
          </a:p>
        </p:txBody>
      </p:sp>
      <p:pic>
        <p:nvPicPr>
          <p:cNvPr id="11" name="Picture 10">
            <a:extLst>
              <a:ext uri="{FF2B5EF4-FFF2-40B4-BE49-F238E27FC236}">
                <a16:creationId xmlns:a16="http://schemas.microsoft.com/office/drawing/2014/main" id="{DB8BA70C-8D53-498C-BEB9-FC4C57898FCD}"/>
              </a:ext>
            </a:extLst>
          </p:cNvPr>
          <p:cNvPicPr>
            <a:picLocks noChangeAspect="1"/>
          </p:cNvPicPr>
          <p:nvPr/>
        </p:nvPicPr>
        <p:blipFill>
          <a:blip r:embed="rId3"/>
          <a:stretch>
            <a:fillRect/>
          </a:stretch>
        </p:blipFill>
        <p:spPr>
          <a:xfrm>
            <a:off x="7490545" y="1881932"/>
            <a:ext cx="2997943" cy="2699197"/>
          </a:xfrm>
          <a:prstGeom prst="rect">
            <a:avLst/>
          </a:prstGeom>
        </p:spPr>
      </p:pic>
      <p:sp>
        <p:nvSpPr>
          <p:cNvPr id="4" name="TextBox 3">
            <a:extLst>
              <a:ext uri="{FF2B5EF4-FFF2-40B4-BE49-F238E27FC236}">
                <a16:creationId xmlns:a16="http://schemas.microsoft.com/office/drawing/2014/main" id="{B117E9C7-E953-4535-A6C0-DA06F3BAB006}"/>
              </a:ext>
            </a:extLst>
          </p:cNvPr>
          <p:cNvSpPr txBox="1"/>
          <p:nvPr/>
        </p:nvSpPr>
        <p:spPr>
          <a:xfrm>
            <a:off x="581891" y="969353"/>
            <a:ext cx="5178830"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solidFill>
                  <a:schemeClr val="bg1"/>
                </a:solidFill>
              </a:rPr>
              <a:t>Local Area Committees (LACs) are a way for people to get involved in making a difference to their local communities.  LACs have been given budgets to be used on issues and priorities that residents and communities have told us are important to them.  </a:t>
            </a:r>
            <a:endParaRPr lang="en-US" sz="1600" dirty="0">
              <a:solidFill>
                <a:schemeClr val="bg1"/>
              </a:solidFill>
              <a:ea typeface="+mn-lt"/>
              <a:cs typeface="+mn-lt"/>
            </a:endParaRPr>
          </a:p>
          <a:p>
            <a:br>
              <a:rPr lang="en-GB" sz="1600" dirty="0">
                <a:ea typeface="+mn-lt"/>
                <a:cs typeface="+mn-lt"/>
              </a:rPr>
            </a:br>
            <a:r>
              <a:rPr lang="en-GB" sz="1600" dirty="0">
                <a:solidFill>
                  <a:schemeClr val="bg1"/>
                </a:solidFill>
              </a:rPr>
              <a:t>LACs are a chance for people to influence decision making, share their opinion and contribute to positive changes in their community.  They are an opportunity for people to say what they would like to see improved in their area. </a:t>
            </a:r>
            <a:endParaRPr lang="en-GB" sz="1600" dirty="0">
              <a:solidFill>
                <a:schemeClr val="bg1"/>
              </a:solidFill>
              <a:ea typeface="+mn-lt"/>
              <a:cs typeface="+mn-lt"/>
            </a:endParaRPr>
          </a:p>
          <a:p>
            <a:endParaRPr lang="en-US" sz="1600" dirty="0">
              <a:solidFill>
                <a:schemeClr val="bg1"/>
              </a:solidFill>
              <a:ea typeface="+mn-lt"/>
              <a:cs typeface="+mn-lt"/>
            </a:endParaRPr>
          </a:p>
          <a:p>
            <a:r>
              <a:rPr lang="en-GB" sz="1600" dirty="0">
                <a:solidFill>
                  <a:schemeClr val="bg1"/>
                </a:solidFill>
              </a:rPr>
              <a:t>Further details about LACs can be found here – </a:t>
            </a:r>
            <a:r>
              <a:rPr lang="en-GB" sz="1600" b="1" dirty="0">
                <a:solidFill>
                  <a:schemeClr val="bg1"/>
                </a:solidFill>
                <a:hlinkClick r:id="rId4">
                  <a:extLst>
                    <a:ext uri="{A12FA001-AC4F-418D-AE19-62706E023703}">
                      <ahyp:hlinkClr xmlns:ahyp="http://schemas.microsoft.com/office/drawing/2018/hyperlinkcolor" val="tx"/>
                    </a:ext>
                  </a:extLst>
                </a:hlinkClick>
              </a:rPr>
              <a:t>www.sheffield.gov.uk/home/your-city-council/local-area-committees</a:t>
            </a:r>
            <a:endParaRPr lang="en-GB" sz="1600" b="1"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a typeface="+mn-lt"/>
              <a:cs typeface="+mn-lt"/>
            </a:endParaRPr>
          </a:p>
        </p:txBody>
      </p:sp>
    </p:spTree>
    <p:extLst>
      <p:ext uri="{BB962C8B-B14F-4D97-AF65-F5344CB8AC3E}">
        <p14:creationId xmlns:p14="http://schemas.microsoft.com/office/powerpoint/2010/main" val="2202108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A5B70-5119-EE52-9286-C71D462321CE}"/>
              </a:ext>
            </a:extLst>
          </p:cNvPr>
          <p:cNvSpPr>
            <a:spLocks noGrp="1"/>
          </p:cNvSpPr>
          <p:nvPr>
            <p:ph type="title"/>
          </p:nvPr>
        </p:nvSpPr>
        <p:spPr/>
        <p:txBody>
          <a:bodyPr/>
          <a:lstStyle/>
          <a:p>
            <a:r>
              <a:rPr lang="en-GB" dirty="0"/>
              <a:t>Young People </a:t>
            </a:r>
          </a:p>
        </p:txBody>
      </p:sp>
      <p:sp>
        <p:nvSpPr>
          <p:cNvPr id="3" name="Content Placeholder 2">
            <a:extLst>
              <a:ext uri="{FF2B5EF4-FFF2-40B4-BE49-F238E27FC236}">
                <a16:creationId xmlns:a16="http://schemas.microsoft.com/office/drawing/2014/main" id="{A5F8D063-D449-FE30-A2A0-821B0661AEC3}"/>
              </a:ext>
            </a:extLst>
          </p:cNvPr>
          <p:cNvSpPr>
            <a:spLocks noGrp="1"/>
          </p:cNvSpPr>
          <p:nvPr>
            <p:ph idx="1"/>
          </p:nvPr>
        </p:nvSpPr>
        <p:spPr/>
        <p:txBody>
          <a:bodyPr>
            <a:normAutofit fontScale="70000" lnSpcReduction="20000"/>
          </a:bodyPr>
          <a:lstStyle/>
          <a:p>
            <a:pPr marL="0" indent="0">
              <a:buNone/>
            </a:pPr>
            <a:r>
              <a:rPr lang="en-GB" dirty="0"/>
              <a:t>Sessions were held with young people in Stannington and Stocksbridge by council youth workers. </a:t>
            </a:r>
          </a:p>
          <a:p>
            <a:pPr marL="0" indent="0">
              <a:buNone/>
            </a:pPr>
            <a:endParaRPr lang="en-GB" dirty="0"/>
          </a:p>
          <a:p>
            <a:pPr marL="0" indent="0">
              <a:buNone/>
            </a:pPr>
            <a:r>
              <a:rPr lang="en-GB" dirty="0"/>
              <a:t>Young people spoke positively about the area being friendly and enjoying its open spaces. </a:t>
            </a:r>
          </a:p>
          <a:p>
            <a:pPr marL="0" indent="0">
              <a:buNone/>
            </a:pPr>
            <a:endParaRPr lang="en-GB" dirty="0"/>
          </a:p>
          <a:p>
            <a:pPr marL="0" indent="0">
              <a:buNone/>
            </a:pPr>
            <a:r>
              <a:rPr lang="en-GB" dirty="0"/>
              <a:t>Issues voiced included: </a:t>
            </a:r>
          </a:p>
          <a:p>
            <a:pPr marL="0" indent="0">
              <a:buNone/>
            </a:pPr>
            <a:endParaRPr lang="en-GB" dirty="0"/>
          </a:p>
          <a:p>
            <a:r>
              <a:rPr lang="en-GB" dirty="0"/>
              <a:t>Anxieties about cost of living and future opportunities</a:t>
            </a:r>
          </a:p>
          <a:p>
            <a:r>
              <a:rPr lang="en-GB" dirty="0"/>
              <a:t>There not being enough to do, particularly that nothing is open late and transport is limited saying ‘we have to travel for everything’ </a:t>
            </a:r>
          </a:p>
          <a:p>
            <a:r>
              <a:rPr lang="en-GB" dirty="0"/>
              <a:t>Feeling young people are stereotyped and complained about </a:t>
            </a:r>
          </a:p>
          <a:p>
            <a:r>
              <a:rPr lang="en-GB" dirty="0"/>
              <a:t>Wanting youth clubs to be open more </a:t>
            </a:r>
          </a:p>
          <a:p>
            <a:r>
              <a:rPr lang="en-GB" dirty="0"/>
              <a:t>Concerns about litter, drug use and speeding </a:t>
            </a:r>
          </a:p>
          <a:p>
            <a:pPr marL="0" indent="0">
              <a:buNone/>
            </a:pPr>
            <a:endParaRPr lang="en-GB" dirty="0"/>
          </a:p>
        </p:txBody>
      </p:sp>
    </p:spTree>
    <p:extLst>
      <p:ext uri="{BB962C8B-B14F-4D97-AF65-F5344CB8AC3E}">
        <p14:creationId xmlns:p14="http://schemas.microsoft.com/office/powerpoint/2010/main" val="2643577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47C8-FB4F-1750-6C9F-5D0EB0790BFD}"/>
              </a:ext>
            </a:extLst>
          </p:cNvPr>
          <p:cNvSpPr>
            <a:spLocks noGrp="1"/>
          </p:cNvSpPr>
          <p:nvPr>
            <p:ph type="title"/>
          </p:nvPr>
        </p:nvSpPr>
        <p:spPr/>
        <p:txBody>
          <a:bodyPr/>
          <a:lstStyle/>
          <a:p>
            <a:r>
              <a:rPr lang="en-GB" dirty="0"/>
              <a:t>Stakeholders</a:t>
            </a:r>
          </a:p>
        </p:txBody>
      </p:sp>
      <p:sp>
        <p:nvSpPr>
          <p:cNvPr id="3" name="Content Placeholder 2">
            <a:extLst>
              <a:ext uri="{FF2B5EF4-FFF2-40B4-BE49-F238E27FC236}">
                <a16:creationId xmlns:a16="http://schemas.microsoft.com/office/drawing/2014/main" id="{B4D9A9A2-37A2-4F9B-E1F5-8B2EE856BB21}"/>
              </a:ext>
            </a:extLst>
          </p:cNvPr>
          <p:cNvSpPr>
            <a:spLocks noGrp="1"/>
          </p:cNvSpPr>
          <p:nvPr>
            <p:ph idx="1"/>
          </p:nvPr>
        </p:nvSpPr>
        <p:spPr/>
        <p:txBody>
          <a:bodyPr>
            <a:normAutofit/>
          </a:bodyPr>
          <a:lstStyle/>
          <a:p>
            <a:pPr marL="0" indent="0">
              <a:buNone/>
            </a:pPr>
            <a:r>
              <a:rPr lang="en-GB" dirty="0"/>
              <a:t>An ideas session was held for people involved in voluntary groups and running services in the North. Comments &amp; ideas included: </a:t>
            </a:r>
          </a:p>
          <a:p>
            <a:pPr marL="0" indent="0">
              <a:buNone/>
            </a:pPr>
            <a:endParaRPr lang="en-GB" dirty="0"/>
          </a:p>
          <a:p>
            <a:r>
              <a:rPr lang="en-GB" dirty="0"/>
              <a:t>Need for vocational training &amp; to build local connections with further education providers</a:t>
            </a:r>
          </a:p>
          <a:p>
            <a:r>
              <a:rPr lang="en-GB" dirty="0"/>
              <a:t>Need for mentors for young people</a:t>
            </a:r>
          </a:p>
          <a:p>
            <a:r>
              <a:rPr lang="en-GB" dirty="0"/>
              <a:t>Need for support for isolated young adults including local drug support </a:t>
            </a:r>
          </a:p>
          <a:p>
            <a:r>
              <a:rPr lang="en-GB" dirty="0"/>
              <a:t>Ideas around skills sharing &amp; tool banks </a:t>
            </a:r>
          </a:p>
          <a:p>
            <a:endParaRPr lang="en-GB" dirty="0"/>
          </a:p>
          <a:p>
            <a:pPr marL="0" indent="0">
              <a:buNone/>
            </a:pPr>
            <a:endParaRPr lang="en-GB" dirty="0"/>
          </a:p>
        </p:txBody>
      </p:sp>
    </p:spTree>
    <p:extLst>
      <p:ext uri="{BB962C8B-B14F-4D97-AF65-F5344CB8AC3E}">
        <p14:creationId xmlns:p14="http://schemas.microsoft.com/office/powerpoint/2010/main" val="443397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A87A-7452-9C9F-9C08-5B0FF45891E3}"/>
              </a:ext>
            </a:extLst>
          </p:cNvPr>
          <p:cNvSpPr>
            <a:spLocks noGrp="1"/>
          </p:cNvSpPr>
          <p:nvPr>
            <p:ph type="title"/>
          </p:nvPr>
        </p:nvSpPr>
        <p:spPr/>
        <p:txBody>
          <a:bodyPr/>
          <a:lstStyle/>
          <a:p>
            <a:r>
              <a:rPr lang="en-GB" dirty="0"/>
              <a:t>Approach </a:t>
            </a:r>
          </a:p>
        </p:txBody>
      </p:sp>
      <p:sp>
        <p:nvSpPr>
          <p:cNvPr id="3" name="Content Placeholder 2">
            <a:extLst>
              <a:ext uri="{FF2B5EF4-FFF2-40B4-BE49-F238E27FC236}">
                <a16:creationId xmlns:a16="http://schemas.microsoft.com/office/drawing/2014/main" id="{EC59E8CA-0608-3A33-30FC-92776FFCA7B1}"/>
              </a:ext>
            </a:extLst>
          </p:cNvPr>
          <p:cNvSpPr>
            <a:spLocks noGrp="1"/>
          </p:cNvSpPr>
          <p:nvPr>
            <p:ph idx="1"/>
          </p:nvPr>
        </p:nvSpPr>
        <p:spPr/>
        <p:txBody>
          <a:bodyPr>
            <a:normAutofit fontScale="85000" lnSpcReduction="10000"/>
          </a:bodyPr>
          <a:lstStyle/>
          <a:p>
            <a:r>
              <a:rPr lang="en-GB" dirty="0"/>
              <a:t>The North faces entrenched issues, particularly around isolation and facilities</a:t>
            </a:r>
          </a:p>
          <a:p>
            <a:r>
              <a:rPr lang="en-GB" dirty="0"/>
              <a:t>There is a disparity between those with the means to function independently and those without them – the North is a great place to live but can be a hard place to fall behind and an easy place for needs to be missed</a:t>
            </a:r>
          </a:p>
          <a:p>
            <a:r>
              <a:rPr lang="en-GB" dirty="0"/>
              <a:t>There is a sense of the North being disconnected from the centre of Sheffield and in some people’s eyes of having been forgotten </a:t>
            </a:r>
          </a:p>
          <a:p>
            <a:r>
              <a:rPr lang="en-GB" dirty="0"/>
              <a:t>It is proposed that this plan seeks to balance clear priorities, quick wins where achievable but also a focus on longer term goals</a:t>
            </a:r>
          </a:p>
          <a:p>
            <a:r>
              <a:rPr lang="en-GB" dirty="0"/>
              <a:t>We will continue to work by developing creative partnerships across the area </a:t>
            </a:r>
          </a:p>
          <a:p>
            <a:r>
              <a:rPr lang="en-GB" dirty="0"/>
              <a:t>We will look for opportunities to engage more local people and better communicate the work that we are doing </a:t>
            </a:r>
          </a:p>
          <a:p>
            <a:pPr marL="0" indent="0">
              <a:buNone/>
            </a:pPr>
            <a:endParaRPr lang="en-GB" dirty="0"/>
          </a:p>
        </p:txBody>
      </p:sp>
    </p:spTree>
    <p:extLst>
      <p:ext uri="{BB962C8B-B14F-4D97-AF65-F5344CB8AC3E}">
        <p14:creationId xmlns:p14="http://schemas.microsoft.com/office/powerpoint/2010/main" val="768860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4A00-DA32-985B-2318-354D9A0ECC08}"/>
              </a:ext>
            </a:extLst>
          </p:cNvPr>
          <p:cNvSpPr>
            <a:spLocks noGrp="1"/>
          </p:cNvSpPr>
          <p:nvPr>
            <p:ph type="title"/>
          </p:nvPr>
        </p:nvSpPr>
        <p:spPr/>
        <p:txBody>
          <a:bodyPr/>
          <a:lstStyle/>
          <a:p>
            <a:r>
              <a:rPr lang="en-GB" dirty="0"/>
              <a:t>Priorities </a:t>
            </a:r>
          </a:p>
        </p:txBody>
      </p:sp>
      <p:sp>
        <p:nvSpPr>
          <p:cNvPr id="3" name="Content Placeholder 2">
            <a:extLst>
              <a:ext uri="{FF2B5EF4-FFF2-40B4-BE49-F238E27FC236}">
                <a16:creationId xmlns:a16="http://schemas.microsoft.com/office/drawing/2014/main" id="{63CBB98B-8A7B-D3B1-48C9-2933E1E0EE6F}"/>
              </a:ext>
            </a:extLst>
          </p:cNvPr>
          <p:cNvSpPr>
            <a:spLocks noGrp="1"/>
          </p:cNvSpPr>
          <p:nvPr>
            <p:ph idx="1"/>
          </p:nvPr>
        </p:nvSpPr>
        <p:spPr/>
        <p:txBody>
          <a:bodyPr>
            <a:normAutofit/>
          </a:bodyPr>
          <a:lstStyle/>
          <a:p>
            <a:pPr marL="0" indent="0">
              <a:buNone/>
            </a:pPr>
            <a:endParaRPr lang="en-GB" dirty="0"/>
          </a:p>
          <a:p>
            <a:r>
              <a:rPr lang="en-GB" dirty="0"/>
              <a:t>Improving local transport through practical Highways improvements and promoting better public transport</a:t>
            </a:r>
          </a:p>
          <a:p>
            <a:r>
              <a:rPr lang="en-GB" dirty="0"/>
              <a:t>Improving community safety </a:t>
            </a:r>
          </a:p>
          <a:p>
            <a:r>
              <a:rPr lang="en-GB" dirty="0"/>
              <a:t>Improving community life </a:t>
            </a:r>
          </a:p>
          <a:p>
            <a:pPr marL="0" indent="0">
              <a:buNone/>
            </a:pPr>
            <a:endParaRPr lang="en-GB" dirty="0"/>
          </a:p>
        </p:txBody>
      </p:sp>
    </p:spTree>
    <p:extLst>
      <p:ext uri="{BB962C8B-B14F-4D97-AF65-F5344CB8AC3E}">
        <p14:creationId xmlns:p14="http://schemas.microsoft.com/office/powerpoint/2010/main" val="3640768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4B190-5FC0-D137-DC1E-8A2344C15884}"/>
              </a:ext>
            </a:extLst>
          </p:cNvPr>
          <p:cNvSpPr>
            <a:spLocks noGrp="1"/>
          </p:cNvSpPr>
          <p:nvPr>
            <p:ph type="title"/>
          </p:nvPr>
        </p:nvSpPr>
        <p:spPr/>
        <p:txBody>
          <a:bodyPr/>
          <a:lstStyle/>
          <a:p>
            <a:r>
              <a:rPr lang="en-GB" dirty="0"/>
              <a:t>Goals</a:t>
            </a:r>
          </a:p>
        </p:txBody>
      </p:sp>
      <p:sp>
        <p:nvSpPr>
          <p:cNvPr id="3" name="Content Placeholder 2">
            <a:extLst>
              <a:ext uri="{FF2B5EF4-FFF2-40B4-BE49-F238E27FC236}">
                <a16:creationId xmlns:a16="http://schemas.microsoft.com/office/drawing/2014/main" id="{EC122111-5798-EC11-96D5-541E57DF60FB}"/>
              </a:ext>
            </a:extLst>
          </p:cNvPr>
          <p:cNvSpPr>
            <a:spLocks noGrp="1"/>
          </p:cNvSpPr>
          <p:nvPr>
            <p:ph idx="1"/>
          </p:nvPr>
        </p:nvSpPr>
        <p:spPr/>
        <p:txBody>
          <a:bodyPr>
            <a:normAutofit/>
          </a:bodyPr>
          <a:lstStyle/>
          <a:p>
            <a:pPr marL="0" indent="0">
              <a:buNone/>
            </a:pPr>
            <a:r>
              <a:rPr lang="en-GB">
                <a:latin typeface="Open Sans" panose="020B0606030504020204" pitchFamily="34" charset="0"/>
                <a:ea typeface="Open Sans" panose="020B0606030504020204" pitchFamily="34" charset="0"/>
                <a:cs typeface="Open Sans" panose="020B0606030504020204" pitchFamily="34" charset="0"/>
              </a:rPr>
              <a:t>L</a:t>
            </a:r>
            <a:r>
              <a:rPr lang="en-GB" sz="2800">
                <a:effectLst/>
                <a:latin typeface="Open Sans" panose="020B0606030504020204" pitchFamily="34" charset="0"/>
                <a:ea typeface="Open Sans" panose="020B0606030504020204" pitchFamily="34" charset="0"/>
                <a:cs typeface="Open Sans" panose="020B0606030504020204" pitchFamily="34" charset="0"/>
              </a:rPr>
              <a:t>ong </a:t>
            </a:r>
            <a:r>
              <a:rPr lang="en-GB" sz="2800" dirty="0">
                <a:effectLst/>
                <a:latin typeface="Open Sans" panose="020B0606030504020204" pitchFamily="34" charset="0"/>
                <a:ea typeface="Open Sans" panose="020B0606030504020204" pitchFamily="34" charset="0"/>
                <a:cs typeface="Open Sans" panose="020B0606030504020204" pitchFamily="34" charset="0"/>
              </a:rPr>
              <a:t>term goals:</a:t>
            </a:r>
          </a:p>
          <a:p>
            <a:pPr marL="0" indent="0">
              <a:buNone/>
            </a:pP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r>
              <a:rPr lang="en-GB" sz="2800" dirty="0">
                <a:effectLst/>
                <a:latin typeface="Open Sans" panose="020B0606030504020204" pitchFamily="34" charset="0"/>
                <a:ea typeface="Open Sans" panose="020B0606030504020204" pitchFamily="34" charset="0"/>
                <a:cs typeface="Open Sans" panose="020B0606030504020204" pitchFamily="34" charset="0"/>
              </a:rPr>
              <a:t>The North is a connected place where people can access what they need to play an active part in their community</a:t>
            </a:r>
          </a:p>
          <a:p>
            <a:pPr marL="0" indent="0">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sz="2800" dirty="0">
                <a:effectLst/>
                <a:latin typeface="Open Sans" panose="020B0606030504020204" pitchFamily="34" charset="0"/>
                <a:ea typeface="Open Sans" panose="020B0606030504020204" pitchFamily="34" charset="0"/>
                <a:cs typeface="Open Sans" panose="020B0606030504020204" pitchFamily="34" charset="0"/>
              </a:rPr>
              <a:t>The North is a safe place to live in and travel around</a:t>
            </a:r>
          </a:p>
          <a:p>
            <a:pPr marL="0" indent="0">
              <a:buNone/>
            </a:pPr>
            <a:endParaRPr lang="en-GB" dirty="0"/>
          </a:p>
          <a:p>
            <a:r>
              <a:rPr lang="en-GB" sz="2800" dirty="0">
                <a:effectLst/>
                <a:latin typeface="Open Sans" panose="020B0606030504020204" pitchFamily="34" charset="0"/>
                <a:ea typeface="Open Sans" panose="020B0606030504020204" pitchFamily="34" charset="0"/>
                <a:cs typeface="Open Sans" panose="020B0606030504020204" pitchFamily="34" charset="0"/>
              </a:rPr>
              <a:t>The North is an attractive place with good facilities</a:t>
            </a:r>
          </a:p>
          <a:p>
            <a:pPr marL="0" indent="0">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p:txBody>
      </p:sp>
    </p:spTree>
    <p:extLst>
      <p:ext uri="{BB962C8B-B14F-4D97-AF65-F5344CB8AC3E}">
        <p14:creationId xmlns:p14="http://schemas.microsoft.com/office/powerpoint/2010/main" val="2784947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A57AA-17C7-1B4B-86B3-2B136A36CB2F}"/>
              </a:ext>
            </a:extLst>
          </p:cNvPr>
          <p:cNvSpPr>
            <a:spLocks noGrp="1"/>
          </p:cNvSpPr>
          <p:nvPr>
            <p:ph type="title"/>
          </p:nvPr>
        </p:nvSpPr>
        <p:spPr/>
        <p:txBody>
          <a:bodyPr>
            <a:normAutofit fontScale="90000"/>
          </a:bodyPr>
          <a:lstStyle/>
          <a:p>
            <a:r>
              <a:rPr lang="en-GB" sz="2700" dirty="0">
                <a:latin typeface="Open Sans" panose="020B0606030504020204" pitchFamily="34" charset="0"/>
                <a:ea typeface="Open Sans" panose="020B0606030504020204" pitchFamily="34" charset="0"/>
                <a:cs typeface="Open Sans" panose="020B0606030504020204" pitchFamily="34" charset="0"/>
              </a:rPr>
              <a:t>Our goal is that t</a:t>
            </a:r>
            <a:r>
              <a:rPr lang="en-GB" sz="2700" dirty="0">
                <a:effectLst/>
                <a:latin typeface="Open Sans" panose="020B0606030504020204" pitchFamily="34" charset="0"/>
                <a:ea typeface="Open Sans" panose="020B0606030504020204" pitchFamily="34" charset="0"/>
                <a:cs typeface="Open Sans" panose="020B0606030504020204" pitchFamily="34" charset="0"/>
              </a:rPr>
              <a:t>he North is a connected place where people can access what they need to play an active part in their community</a:t>
            </a:r>
            <a:br>
              <a:rPr lang="en-GB" sz="4400" dirty="0">
                <a:effectLst/>
                <a:latin typeface="Open Sans" panose="020B0606030504020204" pitchFamily="34" charset="0"/>
                <a:ea typeface="Open Sans" panose="020B0606030504020204" pitchFamily="34" charset="0"/>
                <a:cs typeface="Open Sans" panose="020B0606030504020204" pitchFamily="34" charset="0"/>
              </a:rPr>
            </a:br>
            <a:endParaRPr lang="en-GB" dirty="0"/>
          </a:p>
        </p:txBody>
      </p:sp>
      <p:sp>
        <p:nvSpPr>
          <p:cNvPr id="3" name="Content Placeholder 2">
            <a:extLst>
              <a:ext uri="{FF2B5EF4-FFF2-40B4-BE49-F238E27FC236}">
                <a16:creationId xmlns:a16="http://schemas.microsoft.com/office/drawing/2014/main" id="{744A2300-6CD4-227F-1528-69957A5C4CC0}"/>
              </a:ext>
            </a:extLst>
          </p:cNvPr>
          <p:cNvSpPr>
            <a:spLocks noGrp="1"/>
          </p:cNvSpPr>
          <p:nvPr>
            <p:ph idx="1"/>
          </p:nvPr>
        </p:nvSpPr>
        <p:spPr/>
        <p:txBody>
          <a:bodyPr>
            <a:normAutofit fontScale="77500" lnSpcReduction="20000"/>
          </a:bodyPr>
          <a:lstStyle/>
          <a:p>
            <a:pPr marL="0" indent="0">
              <a:buNone/>
            </a:pPr>
            <a:r>
              <a:rPr lang="en-GB" sz="2800" dirty="0">
                <a:effectLst/>
                <a:latin typeface="Open Sans" panose="020B0606030504020204" pitchFamily="34" charset="0"/>
                <a:ea typeface="Open Sans" panose="020B0606030504020204" pitchFamily="34" charset="0"/>
                <a:cs typeface="Open Sans" panose="020B0606030504020204" pitchFamily="34" charset="0"/>
              </a:rPr>
              <a:t>We will: </a:t>
            </a:r>
          </a:p>
          <a:p>
            <a:pPr marL="0" indent="0">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dirty="0">
                <a:latin typeface="Open Sans" panose="020B0606030504020204" pitchFamily="34" charset="0"/>
                <a:ea typeface="Open Sans" panose="020B0606030504020204" pitchFamily="34" charset="0"/>
                <a:cs typeface="Open Sans" panose="020B0606030504020204" pitchFamily="34" charset="0"/>
              </a:rPr>
              <a:t>-  </a:t>
            </a:r>
            <a:r>
              <a:rPr lang="en-GB" sz="2800" dirty="0">
                <a:effectLst/>
                <a:latin typeface="Open Sans" panose="020B0606030504020204" pitchFamily="34" charset="0"/>
                <a:ea typeface="Open Sans" panose="020B0606030504020204" pitchFamily="34" charset="0"/>
                <a:cs typeface="Open Sans" panose="020B0606030504020204" pitchFamily="34" charset="0"/>
              </a:rPr>
              <a:t>Have a continued focus on thos</a:t>
            </a:r>
            <a:r>
              <a:rPr lang="en-GB" dirty="0">
                <a:latin typeface="Open Sans" panose="020B0606030504020204" pitchFamily="34" charset="0"/>
                <a:ea typeface="Open Sans" panose="020B0606030504020204" pitchFamily="34" charset="0"/>
                <a:cs typeface="Open Sans" panose="020B0606030504020204" pitchFamily="34" charset="0"/>
              </a:rPr>
              <a:t>e in greatest need </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buFontTx/>
              <a:buChar char="-"/>
            </a:pPr>
            <a:r>
              <a:rPr lang="en-GB" sz="2800" dirty="0">
                <a:effectLst/>
                <a:latin typeface="Open Sans" panose="020B0606030504020204" pitchFamily="34" charset="0"/>
                <a:ea typeface="Open Sans" panose="020B0606030504020204" pitchFamily="34" charset="0"/>
                <a:cs typeface="Open Sans" panose="020B0606030504020204" pitchFamily="34" charset="0"/>
              </a:rPr>
              <a:t>Explore work to combat social isolation across communities and ages including working with young adults </a:t>
            </a:r>
          </a:p>
          <a:p>
            <a:pPr>
              <a:buFontTx/>
              <a:buChar char="-"/>
            </a:pPr>
            <a:r>
              <a:rPr lang="en-GB" dirty="0">
                <a:latin typeface="Open Sans" panose="020B0606030504020204" pitchFamily="34" charset="0"/>
                <a:ea typeface="Open Sans" panose="020B0606030504020204" pitchFamily="34" charset="0"/>
                <a:cs typeface="Open Sans" panose="020B0606030504020204" pitchFamily="34" charset="0"/>
              </a:rPr>
              <a:t>Support development of increased &amp; varied youth activity</a:t>
            </a:r>
          </a:p>
          <a:p>
            <a:pPr>
              <a:buFontTx/>
              <a:buChar char="-"/>
            </a:pPr>
            <a:r>
              <a:rPr lang="en-GB" dirty="0">
                <a:latin typeface="Open Sans" panose="020B0606030504020204" pitchFamily="34" charset="0"/>
                <a:ea typeface="Open Sans" panose="020B0606030504020204" pitchFamily="34" charset="0"/>
                <a:cs typeface="Open Sans" panose="020B0606030504020204" pitchFamily="34" charset="0"/>
              </a:rPr>
              <a:t>Explore scope for new vocational opportunities for young people &amp; adults </a:t>
            </a:r>
          </a:p>
          <a:p>
            <a:pPr>
              <a:buFontTx/>
              <a:buChar char="-"/>
            </a:pPr>
            <a:r>
              <a:rPr lang="en-GB" dirty="0">
                <a:latin typeface="Open Sans" panose="020B0606030504020204" pitchFamily="34" charset="0"/>
                <a:ea typeface="Open Sans" panose="020B0606030504020204" pitchFamily="34" charset="0"/>
                <a:cs typeface="Open Sans" panose="020B0606030504020204" pitchFamily="34" charset="0"/>
              </a:rPr>
              <a:t>Look for opportunities to address digital exclusion including support for people to get online &amp; Broadband cold spots</a:t>
            </a:r>
          </a:p>
          <a:p>
            <a:pPr>
              <a:buFontTx/>
              <a:buChar char="-"/>
            </a:pPr>
            <a:r>
              <a:rPr lang="en-GB" dirty="0">
                <a:latin typeface="Open Sans" panose="020B0606030504020204" pitchFamily="34" charset="0"/>
                <a:ea typeface="Open Sans" panose="020B0606030504020204" pitchFamily="34" charset="0"/>
                <a:cs typeface="Open Sans" panose="020B0606030504020204" pitchFamily="34" charset="0"/>
              </a:rPr>
              <a:t>Carry out an asset mapping exercise in East Ecclesfield</a:t>
            </a:r>
          </a:p>
          <a:p>
            <a:pPr>
              <a:buFontTx/>
              <a:buChar char="-"/>
            </a:pPr>
            <a:r>
              <a:rPr lang="en-GB" dirty="0">
                <a:latin typeface="Open Sans" panose="020B0606030504020204" pitchFamily="34" charset="0"/>
                <a:ea typeface="Open Sans" panose="020B0606030504020204" pitchFamily="34" charset="0"/>
                <a:cs typeface="Open Sans" panose="020B0606030504020204" pitchFamily="34" charset="0"/>
              </a:rPr>
              <a:t>Promote the new North information guide and new ‘Greatest Need’ and ‘Big idea’ funds </a:t>
            </a:r>
          </a:p>
          <a:p>
            <a:pPr>
              <a:buFontTx/>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p:txBody>
      </p:sp>
    </p:spTree>
    <p:extLst>
      <p:ext uri="{BB962C8B-B14F-4D97-AF65-F5344CB8AC3E}">
        <p14:creationId xmlns:p14="http://schemas.microsoft.com/office/powerpoint/2010/main" val="903304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E3CA3-FB8E-C3D1-C3F6-DC28E846F508}"/>
              </a:ext>
            </a:extLst>
          </p:cNvPr>
          <p:cNvSpPr>
            <a:spLocks noGrp="1"/>
          </p:cNvSpPr>
          <p:nvPr>
            <p:ph type="title"/>
          </p:nvPr>
        </p:nvSpPr>
        <p:spPr/>
        <p:txBody>
          <a:bodyPr>
            <a:normAutofit fontScale="90000"/>
          </a:bodyPr>
          <a:lstStyle/>
          <a:p>
            <a:r>
              <a:rPr lang="en-GB" sz="3200" dirty="0">
                <a:latin typeface="Open Sans" panose="020B0606030504020204" pitchFamily="34" charset="0"/>
                <a:ea typeface="Open Sans" panose="020B0606030504020204" pitchFamily="34" charset="0"/>
                <a:cs typeface="Open Sans" panose="020B0606030504020204" pitchFamily="34" charset="0"/>
              </a:rPr>
              <a:t>Our goal is that t</a:t>
            </a:r>
            <a:r>
              <a:rPr lang="en-GB" sz="3200" dirty="0">
                <a:effectLst/>
                <a:latin typeface="Open Sans" panose="020B0606030504020204" pitchFamily="34" charset="0"/>
                <a:ea typeface="Open Sans" panose="020B0606030504020204" pitchFamily="34" charset="0"/>
                <a:cs typeface="Open Sans" panose="020B0606030504020204" pitchFamily="34" charset="0"/>
              </a:rPr>
              <a:t>he North is a safe place to live in and travel around</a:t>
            </a:r>
            <a:br>
              <a:rPr lang="en-GB" sz="4400" dirty="0">
                <a:effectLst/>
                <a:latin typeface="Open Sans" panose="020B0606030504020204" pitchFamily="34" charset="0"/>
                <a:ea typeface="Open Sans" panose="020B0606030504020204" pitchFamily="34" charset="0"/>
                <a:cs typeface="Open Sans" panose="020B0606030504020204" pitchFamily="34" charset="0"/>
              </a:rPr>
            </a:br>
            <a:endParaRPr lang="en-GB" dirty="0"/>
          </a:p>
        </p:txBody>
      </p:sp>
      <p:sp>
        <p:nvSpPr>
          <p:cNvPr id="3" name="Content Placeholder 2">
            <a:extLst>
              <a:ext uri="{FF2B5EF4-FFF2-40B4-BE49-F238E27FC236}">
                <a16:creationId xmlns:a16="http://schemas.microsoft.com/office/drawing/2014/main" id="{8E29136A-2556-5F04-AD74-3ACB38E8F4D3}"/>
              </a:ext>
            </a:extLst>
          </p:cNvPr>
          <p:cNvSpPr>
            <a:spLocks noGrp="1"/>
          </p:cNvSpPr>
          <p:nvPr>
            <p:ph idx="1"/>
          </p:nvPr>
        </p:nvSpPr>
        <p:spPr/>
        <p:txBody>
          <a:bodyPr>
            <a:normAutofit fontScale="92500" lnSpcReduction="20000"/>
          </a:bodyPr>
          <a:lstStyle/>
          <a:p>
            <a:pPr marL="0" indent="0">
              <a:buNone/>
            </a:pPr>
            <a:r>
              <a:rPr lang="en-GB" dirty="0"/>
              <a:t>We will: </a:t>
            </a:r>
          </a:p>
          <a:p>
            <a:pPr marL="0" indent="0">
              <a:buNone/>
            </a:pPr>
            <a:endParaRPr lang="en-GB" dirty="0"/>
          </a:p>
          <a:p>
            <a:pPr marL="0" indent="0">
              <a:buNone/>
            </a:pPr>
            <a:r>
              <a:rPr lang="en-GB" dirty="0"/>
              <a:t>- Work to highlight transport needs across the North</a:t>
            </a:r>
          </a:p>
          <a:p>
            <a:pPr>
              <a:buFontTx/>
              <a:buChar char="-"/>
            </a:pPr>
            <a:r>
              <a:rPr lang="en-GB" dirty="0"/>
              <a:t>Support initiatives to develop community transport</a:t>
            </a:r>
          </a:p>
          <a:p>
            <a:pPr>
              <a:buFontTx/>
              <a:buChar char="-"/>
            </a:pPr>
            <a:r>
              <a:rPr lang="en-GB" dirty="0"/>
              <a:t>Deliver a series of pedestrian improvements across the North </a:t>
            </a:r>
          </a:p>
          <a:p>
            <a:pPr>
              <a:buFontTx/>
              <a:buChar char="-"/>
            </a:pPr>
            <a:r>
              <a:rPr lang="en-GB" dirty="0"/>
              <a:t>Launch new Community Action Groups to address anti-social behaviour alongside partners</a:t>
            </a:r>
          </a:p>
          <a:p>
            <a:pPr>
              <a:buFontTx/>
              <a:buChar char="-"/>
            </a:pPr>
            <a:r>
              <a:rPr lang="en-GB" dirty="0"/>
              <a:t>Look at opportunities to develop new work around parking &amp; speeding, particularly around schools </a:t>
            </a:r>
          </a:p>
          <a:p>
            <a:pPr>
              <a:buFontTx/>
              <a:buChar char="-"/>
            </a:pPr>
            <a:r>
              <a:rPr lang="en-GB" dirty="0"/>
              <a:t>Promote routes to report crime &amp; promote accurate perceptions of the risk of crime   </a:t>
            </a:r>
          </a:p>
          <a:p>
            <a:pPr marL="0" indent="0">
              <a:buNone/>
            </a:pPr>
            <a:endParaRPr lang="en-GB" dirty="0"/>
          </a:p>
        </p:txBody>
      </p:sp>
    </p:spTree>
    <p:extLst>
      <p:ext uri="{BB962C8B-B14F-4D97-AF65-F5344CB8AC3E}">
        <p14:creationId xmlns:p14="http://schemas.microsoft.com/office/powerpoint/2010/main" val="1863925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777E-291C-A2CA-2912-83E2ACCFBAA5}"/>
              </a:ext>
            </a:extLst>
          </p:cNvPr>
          <p:cNvSpPr>
            <a:spLocks noGrp="1"/>
          </p:cNvSpPr>
          <p:nvPr>
            <p:ph type="title"/>
          </p:nvPr>
        </p:nvSpPr>
        <p:spPr/>
        <p:txBody>
          <a:bodyPr>
            <a:normAutofit fontScale="90000"/>
          </a:bodyPr>
          <a:lstStyle/>
          <a:p>
            <a:r>
              <a:rPr lang="en-GB" sz="3200" dirty="0">
                <a:latin typeface="Open Sans" panose="020B0606030504020204" pitchFamily="34" charset="0"/>
                <a:ea typeface="Open Sans" panose="020B0606030504020204" pitchFamily="34" charset="0"/>
                <a:cs typeface="Open Sans" panose="020B0606030504020204" pitchFamily="34" charset="0"/>
              </a:rPr>
              <a:t>Our goal is that t</a:t>
            </a:r>
            <a:r>
              <a:rPr lang="en-GB" sz="3200" dirty="0">
                <a:effectLst/>
                <a:latin typeface="Open Sans" panose="020B0606030504020204" pitchFamily="34" charset="0"/>
                <a:ea typeface="Open Sans" panose="020B0606030504020204" pitchFamily="34" charset="0"/>
                <a:cs typeface="Open Sans" panose="020B0606030504020204" pitchFamily="34" charset="0"/>
              </a:rPr>
              <a:t>he North is an attractive place with good facilities</a:t>
            </a:r>
            <a:br>
              <a:rPr lang="en-GB" sz="4400" dirty="0">
                <a:effectLst/>
                <a:latin typeface="Open Sans" panose="020B0606030504020204" pitchFamily="34" charset="0"/>
                <a:ea typeface="Open Sans" panose="020B0606030504020204" pitchFamily="34" charset="0"/>
                <a:cs typeface="Open Sans" panose="020B0606030504020204" pitchFamily="34" charset="0"/>
              </a:rPr>
            </a:br>
            <a:endParaRPr lang="en-GB" dirty="0"/>
          </a:p>
        </p:txBody>
      </p:sp>
      <p:sp>
        <p:nvSpPr>
          <p:cNvPr id="3" name="Content Placeholder 2">
            <a:extLst>
              <a:ext uri="{FF2B5EF4-FFF2-40B4-BE49-F238E27FC236}">
                <a16:creationId xmlns:a16="http://schemas.microsoft.com/office/drawing/2014/main" id="{9D20C129-EA2A-3609-72BE-5A4E218DF7FC}"/>
              </a:ext>
            </a:extLst>
          </p:cNvPr>
          <p:cNvSpPr>
            <a:spLocks noGrp="1"/>
          </p:cNvSpPr>
          <p:nvPr>
            <p:ph idx="1"/>
          </p:nvPr>
        </p:nvSpPr>
        <p:spPr/>
        <p:txBody>
          <a:bodyPr>
            <a:normAutofit fontScale="92500" lnSpcReduction="20000"/>
          </a:bodyPr>
          <a:lstStyle/>
          <a:p>
            <a:pPr marL="0" indent="0">
              <a:buNone/>
            </a:pPr>
            <a:r>
              <a:rPr lang="en-GB" dirty="0">
                <a:latin typeface="Open Sans" panose="020B0606030504020204" pitchFamily="34" charset="0"/>
                <a:ea typeface="Open Sans" panose="020B0606030504020204" pitchFamily="34" charset="0"/>
                <a:cs typeface="Open Sans" panose="020B0606030504020204" pitchFamily="34" charset="0"/>
              </a:rPr>
              <a:t>We will:</a:t>
            </a:r>
          </a:p>
          <a:p>
            <a:pPr marL="0" indent="0">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pPr>
              <a:buFontTx/>
              <a:buChar char="-"/>
            </a:pPr>
            <a:r>
              <a:rPr lang="en-GB" dirty="0">
                <a:latin typeface="Open Sans" panose="020B0606030504020204" pitchFamily="34" charset="0"/>
                <a:ea typeface="Open Sans" panose="020B0606030504020204" pitchFamily="34" charset="0"/>
                <a:cs typeface="Open Sans" panose="020B0606030504020204" pitchFamily="34" charset="0"/>
              </a:rPr>
              <a:t>Support work to improve parks and open space alongside Friends of groups</a:t>
            </a:r>
          </a:p>
          <a:p>
            <a:pPr>
              <a:buFontTx/>
              <a:buChar char="-"/>
            </a:pPr>
            <a:r>
              <a:rPr lang="en-GB" dirty="0">
                <a:latin typeface="Open Sans" panose="020B0606030504020204" pitchFamily="34" charset="0"/>
                <a:ea typeface="Open Sans" panose="020B0606030504020204" pitchFamily="34" charset="0"/>
                <a:cs typeface="Open Sans" panose="020B0606030504020204" pitchFamily="34" charset="0"/>
              </a:rPr>
              <a:t>Support the development &amp; improvement of Community buildings &amp; spaces such as Stannington Pavilion</a:t>
            </a:r>
          </a:p>
          <a:p>
            <a:pPr>
              <a:buFontTx/>
              <a:buChar char="-"/>
            </a:pPr>
            <a:r>
              <a:rPr lang="en-GB" dirty="0">
                <a:latin typeface="Open Sans" panose="020B0606030504020204" pitchFamily="34" charset="0"/>
                <a:ea typeface="Open Sans" panose="020B0606030504020204" pitchFamily="34" charset="0"/>
                <a:cs typeface="Open Sans" panose="020B0606030504020204" pitchFamily="34" charset="0"/>
              </a:rPr>
              <a:t>Promote and develop accessible community facilities </a:t>
            </a:r>
          </a:p>
          <a:p>
            <a:pPr>
              <a:buFontTx/>
              <a:buChar char="-"/>
            </a:pPr>
            <a:r>
              <a:rPr lang="en-GB" dirty="0">
                <a:latin typeface="Open Sans" panose="020B0606030504020204" pitchFamily="34" charset="0"/>
                <a:ea typeface="Open Sans" panose="020B0606030504020204" pitchFamily="34" charset="0"/>
                <a:cs typeface="Open Sans" panose="020B0606030504020204" pitchFamily="34" charset="0"/>
              </a:rPr>
              <a:t>Support ERF initiatives to improve local High streets</a:t>
            </a:r>
          </a:p>
          <a:p>
            <a:pPr>
              <a:buFontTx/>
              <a:buChar char="-"/>
            </a:pPr>
            <a:r>
              <a:rPr lang="en-GB" dirty="0">
                <a:latin typeface="Open Sans" panose="020B0606030504020204" pitchFamily="34" charset="0"/>
                <a:ea typeface="Open Sans" panose="020B0606030504020204" pitchFamily="34" charset="0"/>
                <a:cs typeface="Open Sans" panose="020B0606030504020204" pitchFamily="34" charset="0"/>
              </a:rPr>
              <a:t>Explore further opportunities to tackle litter &amp; fly tipping hot spots</a:t>
            </a:r>
          </a:p>
          <a:p>
            <a:pPr>
              <a:buFontTx/>
              <a:buChar char="-"/>
            </a:pPr>
            <a:r>
              <a:rPr lang="en-GB" dirty="0">
                <a:latin typeface="Open Sans" panose="020B0606030504020204" pitchFamily="34" charset="0"/>
                <a:ea typeface="Open Sans" panose="020B0606030504020204" pitchFamily="34" charset="0"/>
                <a:cs typeface="Open Sans" panose="020B0606030504020204" pitchFamily="34" charset="0"/>
              </a:rPr>
              <a:t>Continue to support local community groups and initiatives</a:t>
            </a:r>
          </a:p>
          <a:p>
            <a:pPr>
              <a:buFontTx/>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p:txBody>
      </p:sp>
    </p:spTree>
    <p:extLst>
      <p:ext uri="{BB962C8B-B14F-4D97-AF65-F5344CB8AC3E}">
        <p14:creationId xmlns:p14="http://schemas.microsoft.com/office/powerpoint/2010/main" val="3877536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D1F79-8FA7-4F0E-A07C-4F2F6849BA6A}"/>
              </a:ext>
            </a:extLst>
          </p:cNvPr>
          <p:cNvSpPr>
            <a:spLocks noGrp="1"/>
          </p:cNvSpPr>
          <p:nvPr>
            <p:ph idx="1"/>
          </p:nvPr>
        </p:nvSpPr>
        <p:spPr>
          <a:xfrm>
            <a:off x="1612681" y="1147509"/>
            <a:ext cx="8778180" cy="1009594"/>
          </a:xfrm>
        </p:spPr>
        <p:txBody>
          <a:bodyPr vert="horz" lIns="91440" tIns="45720" rIns="91440" bIns="45720" rtlCol="0" anchor="t">
            <a:normAutofit lnSpcReduction="10000"/>
          </a:bodyPr>
          <a:lstStyle/>
          <a:p>
            <a:pPr marL="0" indent="0">
              <a:buNone/>
            </a:pPr>
            <a:r>
              <a:rPr lang="en-GB" sz="2300">
                <a:latin typeface="Segoe UI" panose="020B0502040204020203" pitchFamily="34" charset="0"/>
              </a:rPr>
              <a:t>The Local Area Committee is made up of the twelve elected members of the four wards in the North LAC. </a:t>
            </a:r>
            <a:r>
              <a:rPr lang="en-GB" sz="2300">
                <a:latin typeface="Open Sans" panose="020B0606030504020204" pitchFamily="34" charset="0"/>
                <a:ea typeface="Open Sans" panose="020B0606030504020204" pitchFamily="34" charset="0"/>
                <a:cs typeface="Open Sans" panose="020B0606030504020204" pitchFamily="34" charset="0"/>
              </a:rPr>
              <a:t>This includes a Chair who is elected by members of the LAC and a Vice Chair.</a:t>
            </a:r>
          </a:p>
          <a:p>
            <a:pPr marL="0" indent="0">
              <a:buNone/>
            </a:pPr>
            <a:endParaRPr lang="en-GB"/>
          </a:p>
        </p:txBody>
      </p:sp>
      <p:sp>
        <p:nvSpPr>
          <p:cNvPr id="4" name="Rectangle 3">
            <a:extLst>
              <a:ext uri="{FF2B5EF4-FFF2-40B4-BE49-F238E27FC236}">
                <a16:creationId xmlns:a16="http://schemas.microsoft.com/office/drawing/2014/main" id="{A09D1518-481A-4E1F-969D-B39BAA6C61F7}"/>
              </a:ext>
            </a:extLst>
          </p:cNvPr>
          <p:cNvSpPr/>
          <p:nvPr/>
        </p:nvSpPr>
        <p:spPr>
          <a:xfrm>
            <a:off x="0" y="0"/>
            <a:ext cx="12192000" cy="112474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3600" dirty="0">
                <a:solidFill>
                  <a:srgbClr val="FFFFFF"/>
                </a:solidFill>
                <a:latin typeface="Co Headline Corp" panose="020B0503060202020204" pitchFamily="34" charset="0"/>
                <a:ea typeface="Calibri" panose="020F0502020204030204" pitchFamily="34" charset="0"/>
              </a:rPr>
              <a:t>     Who are the local area committee?</a:t>
            </a:r>
            <a:endParaRPr lang="en-GB" sz="3600" dirty="0">
              <a:solidFill>
                <a:schemeClr val="bg1"/>
              </a:solidFill>
              <a:latin typeface="Co Headline Corp" panose="020B0503060202020204" pitchFamily="34" charset="0"/>
              <a:ea typeface="+mj-ea"/>
              <a:cs typeface="+mj-cs"/>
            </a:endParaRPr>
          </a:p>
        </p:txBody>
      </p:sp>
      <p:pic>
        <p:nvPicPr>
          <p:cNvPr id="6" name="Picture 5">
            <a:extLst>
              <a:ext uri="{FF2B5EF4-FFF2-40B4-BE49-F238E27FC236}">
                <a16:creationId xmlns:a16="http://schemas.microsoft.com/office/drawing/2014/main" id="{F3AC0100-DD68-44F5-AC8D-5D6F44738F1A}"/>
              </a:ext>
            </a:extLst>
          </p:cNvPr>
          <p:cNvPicPr>
            <a:picLocks noChangeAspect="1"/>
          </p:cNvPicPr>
          <p:nvPr/>
        </p:nvPicPr>
        <p:blipFill>
          <a:blip r:embed="rId2"/>
          <a:stretch>
            <a:fillRect/>
          </a:stretch>
        </p:blipFill>
        <p:spPr>
          <a:xfrm>
            <a:off x="-1" y="6569765"/>
            <a:ext cx="12191999" cy="324720"/>
          </a:xfrm>
          <a:prstGeom prst="rect">
            <a:avLst/>
          </a:prstGeom>
        </p:spPr>
      </p:pic>
      <p:graphicFrame>
        <p:nvGraphicFramePr>
          <p:cNvPr id="2" name="Table 4">
            <a:extLst>
              <a:ext uri="{FF2B5EF4-FFF2-40B4-BE49-F238E27FC236}">
                <a16:creationId xmlns:a16="http://schemas.microsoft.com/office/drawing/2014/main" id="{1D0FD80E-61BB-41A0-8E76-D447395206BB}"/>
              </a:ext>
            </a:extLst>
          </p:cNvPr>
          <p:cNvGraphicFramePr>
            <a:graphicFrameLocks noGrp="1"/>
          </p:cNvGraphicFramePr>
          <p:nvPr>
            <p:extLst>
              <p:ext uri="{D42A27DB-BD31-4B8C-83A1-F6EECF244321}">
                <p14:modId xmlns:p14="http://schemas.microsoft.com/office/powerpoint/2010/main" val="761812098"/>
              </p:ext>
            </p:extLst>
          </p:nvPr>
        </p:nvGraphicFramePr>
        <p:xfrm>
          <a:off x="1755325" y="2077434"/>
          <a:ext cx="8778180" cy="4450080"/>
        </p:xfrm>
        <a:graphic>
          <a:graphicData uri="http://schemas.openxmlformats.org/drawingml/2006/table">
            <a:tbl>
              <a:tblPr firstRow="1" bandRow="1">
                <a:tableStyleId>{5C22544A-7EE6-4342-B048-85BDC9FD1C3A}</a:tableStyleId>
              </a:tblPr>
              <a:tblGrid>
                <a:gridCol w="4362842">
                  <a:extLst>
                    <a:ext uri="{9D8B030D-6E8A-4147-A177-3AD203B41FA5}">
                      <a16:colId xmlns:a16="http://schemas.microsoft.com/office/drawing/2014/main" val="558166884"/>
                    </a:ext>
                  </a:extLst>
                </a:gridCol>
                <a:gridCol w="4415338">
                  <a:extLst>
                    <a:ext uri="{9D8B030D-6E8A-4147-A177-3AD203B41FA5}">
                      <a16:colId xmlns:a16="http://schemas.microsoft.com/office/drawing/2014/main" val="1372474866"/>
                    </a:ext>
                  </a:extLst>
                </a:gridCol>
              </a:tblGrid>
              <a:tr h="628926">
                <a:tc>
                  <a: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lang="en-GB">
                          <a:latin typeface="Open Sans" panose="020B0606030504020204" pitchFamily="34" charset="0"/>
                          <a:ea typeface="Open Sans" panose="020B0606030504020204" pitchFamily="34" charset="0"/>
                          <a:cs typeface="Open Sans" panose="020B0606030504020204" pitchFamily="34" charset="0"/>
                        </a:rPr>
                        <a:t>East Ecclesfield Councillors </a:t>
                      </a:r>
                    </a:p>
                    <a:p>
                      <a:endParaRPr lang="en-GB">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lang="en-GB">
                          <a:latin typeface="Open Sans" panose="020B0606030504020204" pitchFamily="34" charset="0"/>
                          <a:ea typeface="Open Sans" panose="020B0606030504020204" pitchFamily="34" charset="0"/>
                          <a:cs typeface="Open Sans" panose="020B0606030504020204" pitchFamily="34" charset="0"/>
                        </a:rPr>
                        <a:t>Stannington Councillors </a:t>
                      </a:r>
                    </a:p>
                    <a:p>
                      <a:endParaRPr lang="en-GB">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580894945"/>
                  </a:ext>
                </a:extLst>
              </a:tr>
              <a:tr h="1287802">
                <a:tc>
                  <a:txBody>
                    <a:bodyPr/>
                    <a:lstStyle/>
                    <a:p>
                      <a:r>
                        <a:rPr lang="en-GB" sz="1600" i="0" dirty="0">
                          <a:latin typeface="Open Sans" panose="020B0606030504020204" pitchFamily="34" charset="0"/>
                          <a:ea typeface="Open Sans" panose="020B0606030504020204" pitchFamily="34" charset="0"/>
                          <a:cs typeface="Open Sans" panose="020B0606030504020204" pitchFamily="34" charset="0"/>
                        </a:rPr>
                        <a:t>Craig Gamble Pugh</a:t>
                      </a:r>
                    </a:p>
                    <a:p>
                      <a:r>
                        <a:rPr lang="en-GB" sz="1600" i="0" dirty="0" err="1">
                          <a:latin typeface="Open Sans" panose="020B0606030504020204" pitchFamily="34" charset="0"/>
                          <a:ea typeface="Open Sans" panose="020B0606030504020204" pitchFamily="34" charset="0"/>
                          <a:cs typeface="Open Sans" panose="020B0606030504020204" pitchFamily="34" charset="0"/>
                          <a:hlinkClick r:id="rId3"/>
                        </a:rPr>
                        <a:t>craig.gamblepugh@councillor</a:t>
                      </a:r>
                      <a:r>
                        <a:rPr lang="en-GB" sz="1600" i="0" dirty="0">
                          <a:latin typeface="Open Sans" panose="020B0606030504020204" pitchFamily="34" charset="0"/>
                          <a:ea typeface="Open Sans" panose="020B0606030504020204" pitchFamily="34" charset="0"/>
                          <a:cs typeface="Open Sans" panose="020B0606030504020204" pitchFamily="34" charset="0"/>
                          <a:hlinkClick r:id="rId3"/>
                        </a:rPr>
                        <a:t>.</a:t>
                      </a:r>
                    </a:p>
                    <a:p>
                      <a:r>
                        <a:rPr lang="en-GB" sz="1600" i="0" dirty="0">
                          <a:latin typeface="Open Sans" panose="020B0606030504020204" pitchFamily="34" charset="0"/>
                          <a:ea typeface="Open Sans" panose="020B0606030504020204" pitchFamily="34" charset="0"/>
                          <a:cs typeface="Open Sans" panose="020B0606030504020204" pitchFamily="34" charset="0"/>
                          <a:hlinkClick r:id="rId3"/>
                        </a:rPr>
                        <a:t>sheffield.gov.uk</a:t>
                      </a:r>
                      <a:endParaRPr lang="en-GB" sz="1600" i="0" dirty="0">
                        <a:latin typeface="Open Sans" panose="020B0606030504020204" pitchFamily="34" charset="0"/>
                        <a:ea typeface="Open Sans" panose="020B0606030504020204" pitchFamily="34" charset="0"/>
                        <a:cs typeface="Open Sans" panose="020B0606030504020204" pitchFamily="34" charset="0"/>
                      </a:endParaRPr>
                    </a:p>
                    <a:p>
                      <a:r>
                        <a:rPr lang="en-GB" sz="16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07740 348273</a:t>
                      </a:r>
                      <a:endParaRPr lang="en-GB" sz="1600" i="0" dirty="0">
                        <a:latin typeface="Open Sans" panose="020B0606030504020204" pitchFamily="34" charset="0"/>
                        <a:ea typeface="Open Sans" panose="020B0606030504020204" pitchFamily="34" charset="0"/>
                        <a:cs typeface="Open Sans" panose="020B0606030504020204" pitchFamily="34" charset="0"/>
                      </a:endParaRPr>
                    </a:p>
                    <a:p>
                      <a:endParaRPr lang="en-GB" sz="800" i="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GB" sz="1600">
                          <a:latin typeface="Open Sans" panose="020B0606030504020204" pitchFamily="34" charset="0"/>
                          <a:ea typeface="Open Sans" panose="020B0606030504020204" pitchFamily="34" charset="0"/>
                          <a:cs typeface="Open Sans" panose="020B0606030504020204" pitchFamily="34" charset="0"/>
                        </a:rPr>
                        <a:t>Penny Baker</a:t>
                      </a:r>
                    </a:p>
                    <a:p>
                      <a:r>
                        <a:rPr lang="en-GB" sz="1600" b="0" i="0" u="none" strike="noStrike" kern="1200" err="1">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4" tooltip="Send email to Councillor Penny Baker"/>
                        </a:rPr>
                        <a:t>penny.baker@councillor</a:t>
                      </a:r>
                      <a:r>
                        <a:rPr lang="en-GB" sz="1600" b="0" i="0" u="none" strike="noStrike"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4" tooltip="Send email to Councillor Penny Baker"/>
                        </a:rPr>
                        <a:t>.</a:t>
                      </a:r>
                    </a:p>
                    <a:p>
                      <a:r>
                        <a:rPr lang="en-GB" sz="1600" b="0" i="0" u="none" strike="noStrike"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4" tooltip="Send email to Councillor Penny Baker"/>
                        </a:rPr>
                        <a:t>sheffield.gov.uk</a:t>
                      </a:r>
                      <a:endParaRPr lang="en-GB" sz="1600" b="0" i="0" u="none" strike="noStrike"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r>
                        <a:rPr lang="en-GB" sz="1600" b="0" i="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0114 4185011 </a:t>
                      </a:r>
                      <a:r>
                        <a:rPr lang="en-GB" sz="1600" b="0" i="1"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(Home)</a:t>
                      </a:r>
                      <a:endParaRPr lang="en-GB" sz="1600" i="1">
                        <a:latin typeface="Open Sans" panose="020B0606030504020204" pitchFamily="34" charset="0"/>
                        <a:ea typeface="Open Sans" panose="020B0606030504020204" pitchFamily="34" charset="0"/>
                        <a:cs typeface="Open Sans" panose="020B0606030504020204" pitchFamily="34" charset="0"/>
                      </a:endParaRPr>
                    </a:p>
                    <a:p>
                      <a:endParaRPr lang="en-GB" sz="16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05493844"/>
                  </a:ext>
                </a:extLst>
              </a:tr>
              <a:tr h="1287802">
                <a:tc>
                  <a:txBody>
                    <a:bodyPr/>
                    <a:lstStyle/>
                    <a:p>
                      <a:r>
                        <a:rPr lang="en-GB" sz="1600" i="0" dirty="0">
                          <a:latin typeface="Open Sans" panose="020B0606030504020204" pitchFamily="34" charset="0"/>
                          <a:ea typeface="Open Sans" panose="020B0606030504020204" pitchFamily="34" charset="0"/>
                          <a:cs typeface="Open Sans" panose="020B0606030504020204" pitchFamily="34" charset="0"/>
                        </a:rPr>
                        <a:t>Robert Reiss</a:t>
                      </a:r>
                    </a:p>
                    <a:p>
                      <a:r>
                        <a:rPr lang="en-GB" sz="1600" i="0" dirty="0" err="1">
                          <a:latin typeface="Open Sans" panose="020B0606030504020204" pitchFamily="34" charset="0"/>
                          <a:ea typeface="Open Sans" panose="020B0606030504020204" pitchFamily="34" charset="0"/>
                          <a:cs typeface="Open Sans" panose="020B0606030504020204" pitchFamily="34" charset="0"/>
                          <a:hlinkClick r:id="rId5"/>
                        </a:rPr>
                        <a:t>Robert.reiss@councillor</a:t>
                      </a:r>
                      <a:r>
                        <a:rPr lang="en-GB" sz="1600" i="0" dirty="0">
                          <a:latin typeface="Open Sans" panose="020B0606030504020204" pitchFamily="34" charset="0"/>
                          <a:ea typeface="Open Sans" panose="020B0606030504020204" pitchFamily="34" charset="0"/>
                          <a:cs typeface="Open Sans" panose="020B0606030504020204" pitchFamily="34" charset="0"/>
                          <a:hlinkClick r:id="rId5"/>
                        </a:rPr>
                        <a:t>.</a:t>
                      </a:r>
                    </a:p>
                    <a:p>
                      <a:r>
                        <a:rPr lang="en-GB" sz="1600" i="0" dirty="0">
                          <a:latin typeface="Open Sans" panose="020B0606030504020204" pitchFamily="34" charset="0"/>
                          <a:ea typeface="Open Sans" panose="020B0606030504020204" pitchFamily="34" charset="0"/>
                          <a:cs typeface="Open Sans" panose="020B0606030504020204" pitchFamily="34" charset="0"/>
                          <a:hlinkClick r:id="rId5"/>
                        </a:rPr>
                        <a:t>sheffield.gov.uk</a:t>
                      </a:r>
                      <a:r>
                        <a:rPr lang="en-GB" sz="1600" i="0" dirty="0">
                          <a:latin typeface="Open Sans" panose="020B0606030504020204" pitchFamily="34" charset="0"/>
                          <a:ea typeface="Open Sans" panose="020B0606030504020204" pitchFamily="34" charset="0"/>
                          <a:cs typeface="Open Sans" panose="020B0606030504020204" pitchFamily="34" charset="0"/>
                        </a:rPr>
                        <a:t> </a:t>
                      </a:r>
                    </a:p>
                    <a:p>
                      <a:r>
                        <a:rPr lang="en-GB" sz="1800" b="0" i="0" kern="1200" dirty="0">
                          <a:solidFill>
                            <a:schemeClr val="dk1"/>
                          </a:solidFill>
                          <a:effectLst/>
                          <a:latin typeface="+mn-lt"/>
                          <a:ea typeface="+mn-ea"/>
                          <a:cs typeface="+mn-cs"/>
                        </a:rPr>
                        <a:t>07500 809758</a:t>
                      </a:r>
                      <a:endParaRPr lang="en-GB" sz="1600" i="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GB" sz="1600" dirty="0">
                          <a:latin typeface="Open Sans" panose="020B0606030504020204" pitchFamily="34" charset="0"/>
                          <a:ea typeface="Open Sans" panose="020B0606030504020204" pitchFamily="34" charset="0"/>
                          <a:cs typeface="Open Sans" panose="020B0606030504020204" pitchFamily="34" charset="0"/>
                        </a:rPr>
                        <a:t>Vickie Priestley </a:t>
                      </a:r>
                      <a:r>
                        <a:rPr lang="en-GB" sz="1600" b="1" dirty="0">
                          <a:latin typeface="Open Sans" panose="020B0606030504020204" pitchFamily="34" charset="0"/>
                          <a:ea typeface="Open Sans" panose="020B0606030504020204" pitchFamily="34" charset="0"/>
                          <a:cs typeface="Open Sans" panose="020B0606030504020204" pitchFamily="34" charset="0"/>
                        </a:rPr>
                        <a:t>(Vice-chair) </a:t>
                      </a:r>
                    </a:p>
                    <a:p>
                      <a:r>
                        <a:rPr lang="en-GB" sz="1600" b="0" i="0" u="none" strike="noStrike" kern="1200" dirty="0" err="1">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6" tooltip="Send email to Councillor Vickie Priestley"/>
                        </a:rPr>
                        <a:t>vickie.priestley@councillor</a:t>
                      </a:r>
                      <a:r>
                        <a:rPr lang="en-GB" sz="1600" b="0" i="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6" tooltip="Send email to Councillor Vickie Priestley"/>
                        </a:rPr>
                        <a:t>.</a:t>
                      </a:r>
                    </a:p>
                    <a:p>
                      <a:r>
                        <a:rPr lang="en-GB" sz="1600" b="0" i="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6" tooltip="Send email to Councillor Vickie Priestley"/>
                        </a:rPr>
                        <a:t>sheffield.gov.uk</a:t>
                      </a:r>
                      <a:endParaRPr lang="en-GB" sz="1600" b="0" i="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r>
                        <a:rPr lang="en-GB" sz="16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0114 4490890 </a:t>
                      </a:r>
                      <a:r>
                        <a:rPr lang="en-GB" sz="1600" b="0" i="1"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(Home)</a:t>
                      </a:r>
                      <a:endParaRPr lang="en-GB" sz="1600" i="1" dirty="0">
                        <a:latin typeface="Open Sans" panose="020B0606030504020204" pitchFamily="34" charset="0"/>
                        <a:ea typeface="Open Sans" panose="020B0606030504020204" pitchFamily="34" charset="0"/>
                        <a:cs typeface="Open Sans" panose="020B0606030504020204" pitchFamily="34" charset="0"/>
                      </a:endParaRPr>
                    </a:p>
                    <a:p>
                      <a:endParaRPr lang="en-GB" sz="1600" i="1"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265104565"/>
                  </a:ext>
                </a:extLst>
              </a:tr>
              <a:tr h="1180484">
                <a:tc>
                  <a: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lang="en-GB" sz="1600" dirty="0">
                          <a:latin typeface="Open Sans" panose="020B0606030504020204" pitchFamily="34" charset="0"/>
                          <a:ea typeface="Open Sans" panose="020B0606030504020204" pitchFamily="34" charset="0"/>
                          <a:cs typeface="Open Sans" panose="020B0606030504020204" pitchFamily="34" charset="0"/>
                        </a:rPr>
                        <a:t>Alan Woodcock </a:t>
                      </a:r>
                    </a:p>
                    <a:p>
                      <a:pPr marL="0" marR="0" lvl="0" indent="0" algn="l" defTabSz="990570" rtl="0" eaLnBrk="1" fontAlgn="auto" latinLnBrk="0" hangingPunct="1">
                        <a:lnSpc>
                          <a:spcPct val="100000"/>
                        </a:lnSpc>
                        <a:spcBef>
                          <a:spcPts val="0"/>
                        </a:spcBef>
                        <a:spcAft>
                          <a:spcPts val="0"/>
                        </a:spcAft>
                        <a:buClrTx/>
                        <a:buSzTx/>
                        <a:buFontTx/>
                        <a:buNone/>
                        <a:tabLst/>
                        <a:defRPr/>
                      </a:pPr>
                      <a:endParaRPr lang="en-GB" sz="8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90570" rtl="0" eaLnBrk="1" fontAlgn="auto" latinLnBrk="0" hangingPunct="1">
                        <a:lnSpc>
                          <a:spcPct val="100000"/>
                        </a:lnSpc>
                        <a:spcBef>
                          <a:spcPts val="0"/>
                        </a:spcBef>
                        <a:spcAft>
                          <a:spcPts val="0"/>
                        </a:spcAft>
                        <a:buClrTx/>
                        <a:buSzTx/>
                        <a:buFontTx/>
                        <a:buNone/>
                        <a:tabLst/>
                        <a:defRPr/>
                      </a:pPr>
                      <a:r>
                        <a:rPr lang="en-GB" sz="1600" b="0" i="0" u="none" strike="noStrike" kern="1200" dirty="0" err="1">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7" tooltip="Send email to Councillor Alan Woodcock"/>
                        </a:rPr>
                        <a:t>alan.woodcock@councillor</a:t>
                      </a:r>
                      <a:r>
                        <a:rPr lang="en-GB" sz="1600" b="0" i="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7" tooltip="Send email to Councillor Alan Woodcock"/>
                        </a:rPr>
                        <a:t>.</a:t>
                      </a:r>
                    </a:p>
                    <a:p>
                      <a:pPr marL="0" marR="0" lvl="0" indent="0" algn="l" defTabSz="990570"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7" tooltip="Send email to Councillor Alan Woodcock"/>
                        </a:rPr>
                        <a:t>sheffield.gov.uk</a:t>
                      </a:r>
                      <a:endParaRPr lang="en-GB" sz="1600" b="0" i="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90570" rtl="0" eaLnBrk="1" fontAlgn="auto" latinLnBrk="0" hangingPunct="1">
                        <a:lnSpc>
                          <a:spcPct val="100000"/>
                        </a:lnSpc>
                        <a:spcBef>
                          <a:spcPts val="0"/>
                        </a:spcBef>
                        <a:spcAft>
                          <a:spcPts val="0"/>
                        </a:spcAft>
                        <a:buClrTx/>
                        <a:buSzTx/>
                        <a:buFontTx/>
                        <a:buNone/>
                        <a:tabLst/>
                        <a:defRPr/>
                      </a:pPr>
                      <a:r>
                        <a:rPr lang="en-GB" sz="16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07766 541580</a:t>
                      </a:r>
                      <a:endParaRPr lang="en-GB" sz="16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GB" sz="1600" dirty="0">
                          <a:latin typeface="Open Sans" panose="020B0606030504020204" pitchFamily="34" charset="0"/>
                          <a:ea typeface="Open Sans" panose="020B0606030504020204" pitchFamily="34" charset="0"/>
                          <a:cs typeface="Open Sans" panose="020B0606030504020204" pitchFamily="34" charset="0"/>
                        </a:rPr>
                        <a:t>Richard Williams </a:t>
                      </a:r>
                    </a:p>
                    <a:p>
                      <a:r>
                        <a:rPr lang="en-GB" sz="1600" dirty="0" err="1">
                          <a:latin typeface="Open Sans" panose="020B0606030504020204" pitchFamily="34" charset="0"/>
                          <a:ea typeface="Open Sans" panose="020B0606030504020204" pitchFamily="34" charset="0"/>
                          <a:cs typeface="Open Sans" panose="020B0606030504020204" pitchFamily="34" charset="0"/>
                          <a:hlinkClick r:id="rId8"/>
                        </a:rPr>
                        <a:t>richard.williams@councillor</a:t>
                      </a:r>
                      <a:r>
                        <a:rPr lang="en-GB" sz="1600" dirty="0">
                          <a:latin typeface="Open Sans" panose="020B0606030504020204" pitchFamily="34" charset="0"/>
                          <a:ea typeface="Open Sans" panose="020B0606030504020204" pitchFamily="34" charset="0"/>
                          <a:cs typeface="Open Sans" panose="020B0606030504020204" pitchFamily="34" charset="0"/>
                        </a:rPr>
                        <a:t>.</a:t>
                      </a:r>
                    </a:p>
                    <a:p>
                      <a:r>
                        <a:rPr lang="en-GB" sz="1600" dirty="0">
                          <a:latin typeface="Open Sans" panose="020B0606030504020204" pitchFamily="34" charset="0"/>
                          <a:ea typeface="Open Sans" panose="020B0606030504020204" pitchFamily="34" charset="0"/>
                          <a:cs typeface="Open Sans" panose="020B0606030504020204" pitchFamily="34" charset="0"/>
                        </a:rPr>
                        <a:t>sheffield.gov.uk</a:t>
                      </a:r>
                    </a:p>
                    <a:p>
                      <a:r>
                        <a:rPr lang="en-GB" sz="16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07766 539834</a:t>
                      </a:r>
                      <a:endParaRPr lang="en-GB"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946447684"/>
                  </a:ext>
                </a:extLst>
              </a:tr>
            </a:tbl>
          </a:graphicData>
        </a:graphic>
      </p:graphicFrame>
      <p:pic>
        <p:nvPicPr>
          <p:cNvPr id="17" name="Picture 16" descr="A person in a suit&#10;&#10;Description automatically generated with low confidence">
            <a:extLst>
              <a:ext uri="{FF2B5EF4-FFF2-40B4-BE49-F238E27FC236}">
                <a16:creationId xmlns:a16="http://schemas.microsoft.com/office/drawing/2014/main" id="{EA2427A5-4B21-4152-B693-4D2615F36A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6983" y="5393352"/>
            <a:ext cx="1037432" cy="1167081"/>
          </a:xfrm>
          <a:prstGeom prst="rect">
            <a:avLst/>
          </a:prstGeom>
        </p:spPr>
      </p:pic>
      <p:pic>
        <p:nvPicPr>
          <p:cNvPr id="12" name="Picture 11">
            <a:extLst>
              <a:ext uri="{FF2B5EF4-FFF2-40B4-BE49-F238E27FC236}">
                <a16:creationId xmlns:a16="http://schemas.microsoft.com/office/drawing/2014/main" id="{F1DFDDAE-53BC-403A-A042-E243103109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3967" y="2757888"/>
            <a:ext cx="964461" cy="1272808"/>
          </a:xfrm>
          <a:prstGeom prst="rect">
            <a:avLst/>
          </a:prstGeom>
        </p:spPr>
      </p:pic>
      <p:pic>
        <p:nvPicPr>
          <p:cNvPr id="14" name="Picture 13" descr="A picture containing person, posing&#10;&#10;Description automatically generated">
            <a:extLst>
              <a:ext uri="{FF2B5EF4-FFF2-40B4-BE49-F238E27FC236}">
                <a16:creationId xmlns:a16="http://schemas.microsoft.com/office/drawing/2014/main" id="{F98E0DB0-E14A-4402-AAF0-F9888A4C8A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69044" y="4067956"/>
            <a:ext cx="964461" cy="1272808"/>
          </a:xfrm>
          <a:prstGeom prst="rect">
            <a:avLst/>
          </a:prstGeom>
        </p:spPr>
      </p:pic>
      <p:pic>
        <p:nvPicPr>
          <p:cNvPr id="16" name="Picture 15" descr="A picture containing wall, person, person, indoor&#10;&#10;Description automatically generated">
            <a:extLst>
              <a:ext uri="{FF2B5EF4-FFF2-40B4-BE49-F238E27FC236}">
                <a16:creationId xmlns:a16="http://schemas.microsoft.com/office/drawing/2014/main" id="{D35A8C18-E0C9-4308-B689-B18BB4941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75221" y="5340764"/>
            <a:ext cx="858284" cy="1152000"/>
          </a:xfrm>
          <a:prstGeom prst="rect">
            <a:avLst/>
          </a:prstGeom>
        </p:spPr>
      </p:pic>
      <p:pic>
        <p:nvPicPr>
          <p:cNvPr id="7" name="Picture 6" descr="A picture containing person, person, wall&#10;&#10;Description automatically generated">
            <a:extLst>
              <a:ext uri="{FF2B5EF4-FFF2-40B4-BE49-F238E27FC236}">
                <a16:creationId xmlns:a16="http://schemas.microsoft.com/office/drawing/2014/main" id="{728B0AFF-7AF7-696E-C407-09A605F863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74577" y="2720063"/>
            <a:ext cx="1121421" cy="1302970"/>
          </a:xfrm>
          <a:prstGeom prst="rect">
            <a:avLst/>
          </a:prstGeom>
        </p:spPr>
      </p:pic>
      <p:pic>
        <p:nvPicPr>
          <p:cNvPr id="8" name="Picture 7" descr="A person smiling for the camera&#10;&#10;Description automatically generated">
            <a:extLst>
              <a:ext uri="{FF2B5EF4-FFF2-40B4-BE49-F238E27FC236}">
                <a16:creationId xmlns:a16="http://schemas.microsoft.com/office/drawing/2014/main" id="{35896035-5F38-1827-8EC9-AA103EC2D9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48657" y="4030696"/>
            <a:ext cx="947341" cy="1347329"/>
          </a:xfrm>
          <a:prstGeom prst="rect">
            <a:avLst/>
          </a:prstGeom>
        </p:spPr>
      </p:pic>
    </p:spTree>
    <p:extLst>
      <p:ext uri="{BB962C8B-B14F-4D97-AF65-F5344CB8AC3E}">
        <p14:creationId xmlns:p14="http://schemas.microsoft.com/office/powerpoint/2010/main" val="124429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9D1518-481A-4E1F-969D-B39BAA6C61F7}"/>
              </a:ext>
            </a:extLst>
          </p:cNvPr>
          <p:cNvSpPr/>
          <p:nvPr/>
        </p:nvSpPr>
        <p:spPr>
          <a:xfrm>
            <a:off x="0" y="0"/>
            <a:ext cx="12192000" cy="112474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3600" dirty="0">
                <a:solidFill>
                  <a:srgbClr val="FFFFFF"/>
                </a:solidFill>
                <a:latin typeface="Co Headline Corp" panose="020B0503060202020204" pitchFamily="34" charset="0"/>
                <a:ea typeface="Calibri" panose="020F0502020204030204" pitchFamily="34" charset="0"/>
              </a:rPr>
              <a:t>      Who are the local area committee?</a:t>
            </a:r>
            <a:endParaRPr lang="en-GB" sz="3600" dirty="0">
              <a:solidFill>
                <a:schemeClr val="bg1"/>
              </a:solidFill>
              <a:latin typeface="Co Headline Corp" panose="020B0503060202020204" pitchFamily="34" charset="0"/>
              <a:ea typeface="+mj-ea"/>
              <a:cs typeface="+mj-cs"/>
            </a:endParaRPr>
          </a:p>
        </p:txBody>
      </p:sp>
      <p:pic>
        <p:nvPicPr>
          <p:cNvPr id="6" name="Picture 5">
            <a:extLst>
              <a:ext uri="{FF2B5EF4-FFF2-40B4-BE49-F238E27FC236}">
                <a16:creationId xmlns:a16="http://schemas.microsoft.com/office/drawing/2014/main" id="{F3AC0100-DD68-44F5-AC8D-5D6F44738F1A}"/>
              </a:ext>
            </a:extLst>
          </p:cNvPr>
          <p:cNvPicPr>
            <a:picLocks noChangeAspect="1"/>
          </p:cNvPicPr>
          <p:nvPr/>
        </p:nvPicPr>
        <p:blipFill>
          <a:blip r:embed="rId2"/>
          <a:stretch>
            <a:fillRect/>
          </a:stretch>
        </p:blipFill>
        <p:spPr>
          <a:xfrm>
            <a:off x="0" y="6499689"/>
            <a:ext cx="12192000" cy="358311"/>
          </a:xfrm>
          <a:prstGeom prst="rect">
            <a:avLst/>
          </a:prstGeom>
        </p:spPr>
      </p:pic>
      <p:graphicFrame>
        <p:nvGraphicFramePr>
          <p:cNvPr id="2" name="Table 4">
            <a:extLst>
              <a:ext uri="{FF2B5EF4-FFF2-40B4-BE49-F238E27FC236}">
                <a16:creationId xmlns:a16="http://schemas.microsoft.com/office/drawing/2014/main" id="{1D0FD80E-61BB-41A0-8E76-D447395206BB}"/>
              </a:ext>
            </a:extLst>
          </p:cNvPr>
          <p:cNvGraphicFramePr>
            <a:graphicFrameLocks noGrp="1"/>
          </p:cNvGraphicFramePr>
          <p:nvPr>
            <p:extLst>
              <p:ext uri="{D42A27DB-BD31-4B8C-83A1-F6EECF244321}">
                <p14:modId xmlns:p14="http://schemas.microsoft.com/office/powerpoint/2010/main" val="3639709799"/>
              </p:ext>
            </p:extLst>
          </p:nvPr>
        </p:nvGraphicFramePr>
        <p:xfrm>
          <a:off x="1847528" y="1431236"/>
          <a:ext cx="8568952" cy="5040629"/>
        </p:xfrm>
        <a:graphic>
          <a:graphicData uri="http://schemas.openxmlformats.org/drawingml/2006/table">
            <a:tbl>
              <a:tblPr firstRow="1" bandRow="1">
                <a:tableStyleId>{5C22544A-7EE6-4342-B048-85BDC9FD1C3A}</a:tableStyleId>
              </a:tblPr>
              <a:tblGrid>
                <a:gridCol w="4284476">
                  <a:extLst>
                    <a:ext uri="{9D8B030D-6E8A-4147-A177-3AD203B41FA5}">
                      <a16:colId xmlns:a16="http://schemas.microsoft.com/office/drawing/2014/main" val="558166884"/>
                    </a:ext>
                  </a:extLst>
                </a:gridCol>
                <a:gridCol w="4284476">
                  <a:extLst>
                    <a:ext uri="{9D8B030D-6E8A-4147-A177-3AD203B41FA5}">
                      <a16:colId xmlns:a16="http://schemas.microsoft.com/office/drawing/2014/main" val="1372474866"/>
                    </a:ext>
                  </a:extLst>
                </a:gridCol>
              </a:tblGrid>
              <a:tr h="1108709">
                <a:tc>
                  <a: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lang="en-GB">
                          <a:latin typeface="Open Sans" panose="020B0606030504020204" pitchFamily="34" charset="0"/>
                          <a:ea typeface="Open Sans" panose="020B0606030504020204" pitchFamily="34" charset="0"/>
                          <a:cs typeface="Open Sans" panose="020B0606030504020204" pitchFamily="34" charset="0"/>
                        </a:rPr>
                        <a:t>Stocksbridge and Upper Don Councillors </a:t>
                      </a:r>
                    </a:p>
                  </a:txBody>
                  <a:tcPr/>
                </a:tc>
                <a:tc>
                  <a: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lang="en-GB">
                          <a:latin typeface="Open Sans" panose="020B0606030504020204" pitchFamily="34" charset="0"/>
                          <a:ea typeface="Open Sans" panose="020B0606030504020204" pitchFamily="34" charset="0"/>
                          <a:cs typeface="Open Sans" panose="020B0606030504020204" pitchFamily="34" charset="0"/>
                        </a:rPr>
                        <a:t>West Ecclesfield Councillors </a:t>
                      </a:r>
                    </a:p>
                    <a:p>
                      <a:endParaRPr lang="en-GB">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580894945"/>
                  </a:ext>
                </a:extLst>
              </a:tr>
              <a:tr h="1301933">
                <a:tc>
                  <a:txBody>
                    <a:bodyPr/>
                    <a:lstStyle/>
                    <a:p>
                      <a:r>
                        <a:rPr lang="en-GB" sz="1600" dirty="0">
                          <a:latin typeface="Open Sans" panose="020B0606030504020204" pitchFamily="34" charset="0"/>
                          <a:ea typeface="Open Sans" panose="020B0606030504020204" pitchFamily="34" charset="0"/>
                          <a:cs typeface="Open Sans" panose="020B0606030504020204" pitchFamily="34" charset="0"/>
                        </a:rPr>
                        <a:t>Lewis Chinchen </a:t>
                      </a:r>
                    </a:p>
                    <a:p>
                      <a:r>
                        <a:rPr lang="en-GB" sz="1600" dirty="0" err="1">
                          <a:latin typeface="Open Sans" panose="020B0606030504020204" pitchFamily="34" charset="0"/>
                          <a:ea typeface="Open Sans" panose="020B0606030504020204" pitchFamily="34" charset="0"/>
                          <a:cs typeface="Open Sans" panose="020B0606030504020204" pitchFamily="34" charset="0"/>
                          <a:hlinkClick r:id="rId3"/>
                        </a:rPr>
                        <a:t>lewis.chinchen@councillor</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a:t>
                      </a:r>
                    </a:p>
                    <a:p>
                      <a:r>
                        <a:rPr lang="en-GB" sz="1600" dirty="0">
                          <a:latin typeface="Open Sans" panose="020B0606030504020204" pitchFamily="34" charset="0"/>
                          <a:ea typeface="Open Sans" panose="020B0606030504020204" pitchFamily="34" charset="0"/>
                          <a:cs typeface="Open Sans" panose="020B0606030504020204" pitchFamily="34" charset="0"/>
                          <a:hlinkClick r:id="rId3"/>
                        </a:rPr>
                        <a:t>sheffield.gov.uk</a:t>
                      </a:r>
                      <a:r>
                        <a:rPr lang="en-GB" sz="1600" dirty="0">
                          <a:latin typeface="Open Sans" panose="020B0606030504020204" pitchFamily="34" charset="0"/>
                          <a:ea typeface="Open Sans" panose="020B0606030504020204" pitchFamily="34" charset="0"/>
                          <a:cs typeface="Open Sans" panose="020B0606030504020204" pitchFamily="34" charset="0"/>
                        </a:rPr>
                        <a:t> </a:t>
                      </a:r>
                    </a:p>
                    <a:p>
                      <a:r>
                        <a:rPr lang="en-GB" sz="16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07766 540328</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90570" rtl="0" eaLnBrk="1" fontAlgn="auto" latinLnBrk="0" hangingPunct="1">
                        <a:lnSpc>
                          <a:spcPct val="100000"/>
                        </a:lnSpc>
                        <a:spcBef>
                          <a:spcPts val="0"/>
                        </a:spcBef>
                        <a:spcAft>
                          <a:spcPts val="0"/>
                        </a:spcAft>
                        <a:buClrTx/>
                        <a:buSzTx/>
                        <a:buFontTx/>
                        <a:buNone/>
                        <a:tabLst/>
                        <a:defRPr/>
                      </a:pPr>
                      <a:endParaRPr lang="en-GB" sz="16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lang="en-GB" sz="1600">
                          <a:latin typeface="Open Sans" panose="020B0606030504020204" pitchFamily="34" charset="0"/>
                          <a:ea typeface="Open Sans" panose="020B0606030504020204" pitchFamily="34" charset="0"/>
                          <a:cs typeface="Open Sans" panose="020B0606030504020204" pitchFamily="34" charset="0"/>
                        </a:rPr>
                        <a:t>Alan Hooper </a:t>
                      </a:r>
                      <a:r>
                        <a:rPr lang="en-GB" sz="1600" b="1">
                          <a:latin typeface="Open Sans" panose="020B0606030504020204" pitchFamily="34" charset="0"/>
                          <a:ea typeface="Open Sans" panose="020B0606030504020204" pitchFamily="34" charset="0"/>
                          <a:cs typeface="Open Sans" panose="020B0606030504020204" pitchFamily="34" charset="0"/>
                        </a:rPr>
                        <a:t>(Chair)</a:t>
                      </a:r>
                    </a:p>
                    <a:p>
                      <a:pPr marL="0" marR="0" lvl="0" indent="0" algn="l" defTabSz="990570" rtl="0" eaLnBrk="1" fontAlgn="auto" latinLnBrk="0" hangingPunct="1">
                        <a:lnSpc>
                          <a:spcPct val="100000"/>
                        </a:lnSpc>
                        <a:spcBef>
                          <a:spcPts val="0"/>
                        </a:spcBef>
                        <a:spcAft>
                          <a:spcPts val="0"/>
                        </a:spcAft>
                        <a:buClrTx/>
                        <a:buSzTx/>
                        <a:buFontTx/>
                        <a:buNone/>
                        <a:tabLst/>
                        <a:defRPr/>
                      </a:pPr>
                      <a:r>
                        <a:rPr lang="en-GB" sz="1600" err="1">
                          <a:latin typeface="Open Sans" panose="020B0606030504020204" pitchFamily="34" charset="0"/>
                          <a:ea typeface="Open Sans" panose="020B0606030504020204" pitchFamily="34" charset="0"/>
                          <a:cs typeface="Open Sans" panose="020B0606030504020204" pitchFamily="34" charset="0"/>
                          <a:hlinkClick r:id="rId4"/>
                        </a:rPr>
                        <a:t>alan.hooper@councillor</a:t>
                      </a:r>
                      <a:r>
                        <a:rPr lang="en-GB" sz="1600">
                          <a:latin typeface="Open Sans" panose="020B0606030504020204" pitchFamily="34" charset="0"/>
                          <a:ea typeface="Open Sans" panose="020B0606030504020204" pitchFamily="34" charset="0"/>
                          <a:cs typeface="Open Sans" panose="020B0606030504020204" pitchFamily="34" charset="0"/>
                          <a:hlinkClick r:id="rId4"/>
                        </a:rPr>
                        <a:t>.</a:t>
                      </a:r>
                    </a:p>
                    <a:p>
                      <a:pPr marL="0" marR="0" lvl="0" indent="0" algn="l" defTabSz="990570" rtl="0" eaLnBrk="1" fontAlgn="auto" latinLnBrk="0" hangingPunct="1">
                        <a:lnSpc>
                          <a:spcPct val="100000"/>
                        </a:lnSpc>
                        <a:spcBef>
                          <a:spcPts val="0"/>
                        </a:spcBef>
                        <a:spcAft>
                          <a:spcPts val="0"/>
                        </a:spcAft>
                        <a:buClrTx/>
                        <a:buSzTx/>
                        <a:buFontTx/>
                        <a:buNone/>
                        <a:tabLst/>
                        <a:defRPr/>
                      </a:pPr>
                      <a:r>
                        <a:rPr lang="en-GB" sz="1600">
                          <a:latin typeface="Open Sans" panose="020B0606030504020204" pitchFamily="34" charset="0"/>
                          <a:ea typeface="Open Sans" panose="020B0606030504020204" pitchFamily="34" charset="0"/>
                          <a:cs typeface="Open Sans" panose="020B0606030504020204" pitchFamily="34" charset="0"/>
                          <a:hlinkClick r:id="rId4"/>
                        </a:rPr>
                        <a:t>sheffield.gov.uk</a:t>
                      </a:r>
                      <a:endParaRPr lang="en-GB" sz="1600">
                        <a:latin typeface="Open Sans" panose="020B0606030504020204" pitchFamily="34" charset="0"/>
                        <a:ea typeface="Open Sans" panose="020B0606030504020204" pitchFamily="34" charset="0"/>
                        <a:cs typeface="Open Sans" panose="020B0606030504020204" pitchFamily="34" charset="0"/>
                      </a:endParaRPr>
                    </a:p>
                    <a:p>
                      <a:r>
                        <a:rPr lang="en-GB" sz="1600" b="0" i="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0782 5195430</a:t>
                      </a:r>
                    </a:p>
                    <a:p>
                      <a:endParaRPr lang="en-GB" sz="16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05493844"/>
                  </a:ext>
                </a:extLst>
              </a:tr>
              <a:tr h="1301933">
                <a:tc>
                  <a:txBody>
                    <a:bodyPr/>
                    <a:lstStyle/>
                    <a:p>
                      <a:r>
                        <a:rPr lang="en-GB" sz="1600" dirty="0">
                          <a:latin typeface="Open Sans" panose="020B0606030504020204" pitchFamily="34" charset="0"/>
                          <a:ea typeface="Open Sans" panose="020B0606030504020204" pitchFamily="34" charset="0"/>
                          <a:cs typeface="Open Sans" panose="020B0606030504020204" pitchFamily="34" charset="0"/>
                        </a:rPr>
                        <a:t>Julie Grocutt</a:t>
                      </a:r>
                    </a:p>
                    <a:p>
                      <a:r>
                        <a:rPr lang="en-GB" sz="1600" dirty="0" err="1">
                          <a:latin typeface="Open Sans" panose="020B0606030504020204" pitchFamily="34" charset="0"/>
                          <a:ea typeface="Open Sans" panose="020B0606030504020204" pitchFamily="34" charset="0"/>
                          <a:cs typeface="Open Sans" panose="020B0606030504020204" pitchFamily="34" charset="0"/>
                          <a:hlinkClick r:id="rId5"/>
                        </a:rPr>
                        <a:t>julie.grocutt@councillor</a:t>
                      </a:r>
                      <a:r>
                        <a:rPr lang="en-GB" sz="1600" dirty="0">
                          <a:latin typeface="Open Sans" panose="020B0606030504020204" pitchFamily="34" charset="0"/>
                          <a:ea typeface="Open Sans" panose="020B0606030504020204" pitchFamily="34" charset="0"/>
                          <a:cs typeface="Open Sans" panose="020B0606030504020204" pitchFamily="34" charset="0"/>
                          <a:hlinkClick r:id="rId5"/>
                        </a:rPr>
                        <a:t>.</a:t>
                      </a:r>
                    </a:p>
                    <a:p>
                      <a:r>
                        <a:rPr lang="en-GB" sz="1600" dirty="0">
                          <a:latin typeface="Open Sans" panose="020B0606030504020204" pitchFamily="34" charset="0"/>
                          <a:ea typeface="Open Sans" panose="020B0606030504020204" pitchFamily="34" charset="0"/>
                          <a:cs typeface="Open Sans" panose="020B0606030504020204" pitchFamily="34" charset="0"/>
                          <a:hlinkClick r:id="rId5"/>
                        </a:rPr>
                        <a:t>sheffield.gov.uk</a:t>
                      </a:r>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07825195212</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90570" rtl="0" eaLnBrk="1" fontAlgn="auto" latinLnBrk="0" hangingPunct="1">
                        <a:lnSpc>
                          <a:spcPct val="100000"/>
                        </a:lnSpc>
                        <a:spcBef>
                          <a:spcPts val="0"/>
                        </a:spcBef>
                        <a:spcAft>
                          <a:spcPts val="0"/>
                        </a:spcAft>
                        <a:buClrTx/>
                        <a:buSzTx/>
                        <a:buFontTx/>
                        <a:buNone/>
                        <a:tabLst/>
                        <a:defRPr/>
                      </a:pPr>
                      <a:endParaRPr lang="en-GB" sz="16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lang="en-GB" sz="1600">
                          <a:latin typeface="Open Sans" panose="020B0606030504020204" pitchFamily="34" charset="0"/>
                          <a:ea typeface="Open Sans" panose="020B0606030504020204" pitchFamily="34" charset="0"/>
                          <a:cs typeface="Open Sans" panose="020B0606030504020204" pitchFamily="34" charset="0"/>
                        </a:rPr>
                        <a:t>Mike Levery</a:t>
                      </a:r>
                    </a:p>
                    <a:p>
                      <a:r>
                        <a:rPr lang="en-GB" sz="1600" err="1">
                          <a:latin typeface="Open Sans" panose="020B0606030504020204" pitchFamily="34" charset="0"/>
                          <a:ea typeface="Open Sans" panose="020B0606030504020204" pitchFamily="34" charset="0"/>
                          <a:cs typeface="Open Sans" panose="020B0606030504020204" pitchFamily="34" charset="0"/>
                          <a:hlinkClick r:id="rId6"/>
                        </a:rPr>
                        <a:t>mike.levery@councillor</a:t>
                      </a:r>
                      <a:r>
                        <a:rPr lang="en-GB" sz="1600">
                          <a:latin typeface="Open Sans" panose="020B0606030504020204" pitchFamily="34" charset="0"/>
                          <a:ea typeface="Open Sans" panose="020B0606030504020204" pitchFamily="34" charset="0"/>
                          <a:cs typeface="Open Sans" panose="020B0606030504020204" pitchFamily="34" charset="0"/>
                          <a:hlinkClick r:id="rId6"/>
                        </a:rPr>
                        <a:t>.</a:t>
                      </a:r>
                    </a:p>
                    <a:p>
                      <a:r>
                        <a:rPr lang="en-GB" sz="1600">
                          <a:latin typeface="Open Sans" panose="020B0606030504020204" pitchFamily="34" charset="0"/>
                          <a:ea typeface="Open Sans" panose="020B0606030504020204" pitchFamily="34" charset="0"/>
                          <a:cs typeface="Open Sans" panose="020B0606030504020204" pitchFamily="34" charset="0"/>
                          <a:hlinkClick r:id="rId6"/>
                        </a:rPr>
                        <a:t>sheffield.gov.uk</a:t>
                      </a:r>
                      <a:endParaRPr lang="en-GB" sz="1600">
                        <a:latin typeface="Open Sans" panose="020B0606030504020204" pitchFamily="34" charset="0"/>
                        <a:ea typeface="Open Sans" panose="020B0606030504020204" pitchFamily="34" charset="0"/>
                        <a:cs typeface="Open Sans" panose="020B0606030504020204" pitchFamily="34" charset="0"/>
                      </a:endParaRPr>
                    </a:p>
                    <a:p>
                      <a:r>
                        <a:rPr lang="en-GB" sz="1600" b="0" i="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07776 142971</a:t>
                      </a:r>
                    </a:p>
                    <a:p>
                      <a:endParaRPr lang="en-GB" sz="16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265104565"/>
                  </a:ext>
                </a:extLst>
              </a:tr>
              <a:tr h="1301933">
                <a:tc>
                  <a:txBody>
                    <a:bodyPr/>
                    <a:lstStyle/>
                    <a:p>
                      <a:r>
                        <a:rPr lang="en-GB" sz="1600" dirty="0">
                          <a:latin typeface="Open Sans" panose="020B0606030504020204" pitchFamily="34" charset="0"/>
                          <a:ea typeface="Open Sans" panose="020B0606030504020204" pitchFamily="34" charset="0"/>
                          <a:cs typeface="Open Sans" panose="020B0606030504020204" pitchFamily="34" charset="0"/>
                        </a:rPr>
                        <a:t>Janet Ridler</a:t>
                      </a:r>
                    </a:p>
                    <a:p>
                      <a:r>
                        <a:rPr lang="en-GB" sz="1600" dirty="0" err="1">
                          <a:latin typeface="Open Sans" panose="020B0606030504020204" pitchFamily="34" charset="0"/>
                          <a:ea typeface="Open Sans" panose="020B0606030504020204" pitchFamily="34" charset="0"/>
                          <a:cs typeface="Open Sans" panose="020B0606030504020204" pitchFamily="34" charset="0"/>
                          <a:hlinkClick r:id="rId7"/>
                        </a:rPr>
                        <a:t>janet.ridler@councillor</a:t>
                      </a:r>
                      <a:r>
                        <a:rPr lang="en-GB" sz="1600" dirty="0">
                          <a:latin typeface="Open Sans" panose="020B0606030504020204" pitchFamily="34" charset="0"/>
                          <a:ea typeface="Open Sans" panose="020B0606030504020204" pitchFamily="34" charset="0"/>
                          <a:cs typeface="Open Sans" panose="020B0606030504020204" pitchFamily="34" charset="0"/>
                          <a:hlinkClick r:id="rId7"/>
                        </a:rPr>
                        <a:t>.</a:t>
                      </a:r>
                    </a:p>
                    <a:p>
                      <a:r>
                        <a:rPr lang="en-GB" sz="1600" dirty="0">
                          <a:latin typeface="Open Sans" panose="020B0606030504020204" pitchFamily="34" charset="0"/>
                          <a:ea typeface="Open Sans" panose="020B0606030504020204" pitchFamily="34" charset="0"/>
                          <a:cs typeface="Open Sans" panose="020B0606030504020204" pitchFamily="34" charset="0"/>
                          <a:hlinkClick r:id="rId7"/>
                        </a:rPr>
                        <a:t>sheffield.gov.uk</a:t>
                      </a:r>
                      <a:r>
                        <a:rPr lang="en-GB" sz="1600" dirty="0">
                          <a:latin typeface="Open Sans" panose="020B0606030504020204" pitchFamily="34" charset="0"/>
                          <a:ea typeface="Open Sans" panose="020B0606030504020204" pitchFamily="34" charset="0"/>
                          <a:cs typeface="Open Sans" panose="020B0606030504020204" pitchFamily="34" charset="0"/>
                        </a:rPr>
                        <a:t> </a:t>
                      </a:r>
                    </a:p>
                    <a:p>
                      <a:r>
                        <a:rPr lang="en-GB" sz="1800" b="0" dirty="0">
                          <a:latin typeface="Open Sans" panose="020B0606030504020204" pitchFamily="34" charset="0"/>
                          <a:ea typeface="Open Sans" panose="020B0606030504020204" pitchFamily="34" charset="0"/>
                          <a:cs typeface="Open Sans" panose="020B0606030504020204" pitchFamily="34" charset="0"/>
                        </a:rPr>
                        <a:t>07468 701684</a:t>
                      </a:r>
                    </a:p>
                  </a:txBody>
                  <a:tcPr/>
                </a:tc>
                <a:tc>
                  <a:txBody>
                    <a:bodyPr/>
                    <a:lstStyle/>
                    <a:p>
                      <a:r>
                        <a:rPr lang="en-GB" sz="1600" dirty="0">
                          <a:latin typeface="Open Sans" panose="020B0606030504020204" pitchFamily="34" charset="0"/>
                          <a:ea typeface="Open Sans" panose="020B0606030504020204" pitchFamily="34" charset="0"/>
                          <a:cs typeface="Open Sans" panose="020B0606030504020204" pitchFamily="34" charset="0"/>
                        </a:rPr>
                        <a:t>Ann Whitaker </a:t>
                      </a:r>
                    </a:p>
                    <a:p>
                      <a:r>
                        <a:rPr lang="en-GB" sz="1600" dirty="0" err="1">
                          <a:latin typeface="Open Sans" panose="020B0606030504020204" pitchFamily="34" charset="0"/>
                          <a:ea typeface="Open Sans" panose="020B0606030504020204" pitchFamily="34" charset="0"/>
                          <a:cs typeface="Open Sans" panose="020B0606030504020204" pitchFamily="34" charset="0"/>
                          <a:hlinkClick r:id="rId8"/>
                        </a:rPr>
                        <a:t>ann.whitaker@councillor</a:t>
                      </a:r>
                      <a:r>
                        <a:rPr lang="en-GB" sz="1600" dirty="0">
                          <a:latin typeface="Open Sans" panose="020B0606030504020204" pitchFamily="34" charset="0"/>
                          <a:ea typeface="Open Sans" panose="020B0606030504020204" pitchFamily="34" charset="0"/>
                          <a:cs typeface="Open Sans" panose="020B0606030504020204" pitchFamily="34" charset="0"/>
                          <a:hlinkClick r:id="rId8"/>
                        </a:rPr>
                        <a:t>.</a:t>
                      </a:r>
                    </a:p>
                    <a:p>
                      <a:r>
                        <a:rPr lang="en-GB" sz="1600" dirty="0">
                          <a:latin typeface="Open Sans" panose="020B0606030504020204" pitchFamily="34" charset="0"/>
                          <a:ea typeface="Open Sans" panose="020B0606030504020204" pitchFamily="34" charset="0"/>
                          <a:cs typeface="Open Sans" panose="020B0606030504020204" pitchFamily="34" charset="0"/>
                          <a:hlinkClick r:id="rId8"/>
                        </a:rPr>
                        <a:t>sheffield.gov.uk</a:t>
                      </a:r>
                      <a:r>
                        <a:rPr lang="en-GB" sz="1600" dirty="0">
                          <a:latin typeface="Open Sans" panose="020B0606030504020204" pitchFamily="34" charset="0"/>
                          <a:ea typeface="Open Sans" panose="020B0606030504020204" pitchFamily="34" charset="0"/>
                          <a:cs typeface="Open Sans" panose="020B0606030504020204" pitchFamily="34" charset="0"/>
                        </a:rPr>
                        <a:t> </a:t>
                      </a:r>
                    </a:p>
                    <a:p>
                      <a:r>
                        <a:rPr lang="en-GB" sz="16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07766 539882</a:t>
                      </a: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946447684"/>
                  </a:ext>
                </a:extLst>
              </a:tr>
            </a:tbl>
          </a:graphicData>
        </a:graphic>
      </p:graphicFrame>
      <p:pic>
        <p:nvPicPr>
          <p:cNvPr id="5" name="Picture 4" descr="A picture containing text, person, person, suit&#10;&#10;Description automatically generated">
            <a:extLst>
              <a:ext uri="{FF2B5EF4-FFF2-40B4-BE49-F238E27FC236}">
                <a16:creationId xmlns:a16="http://schemas.microsoft.com/office/drawing/2014/main" id="{B74A03BB-458F-43E7-9202-9501A2E96D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8849" y="2588485"/>
            <a:ext cx="1080121" cy="1244746"/>
          </a:xfrm>
          <a:prstGeom prst="rect">
            <a:avLst/>
          </a:prstGeom>
        </p:spPr>
      </p:pic>
      <p:pic>
        <p:nvPicPr>
          <p:cNvPr id="8" name="Picture 7" descr="A person wearing glasses and a tie&#10;&#10;Description automatically generated with low confidence">
            <a:extLst>
              <a:ext uri="{FF2B5EF4-FFF2-40B4-BE49-F238E27FC236}">
                <a16:creationId xmlns:a16="http://schemas.microsoft.com/office/drawing/2014/main" id="{E970B2E1-A6D4-4548-A5DE-34534F005B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4295" y="3876045"/>
            <a:ext cx="1080120" cy="1244747"/>
          </a:xfrm>
          <a:prstGeom prst="rect">
            <a:avLst/>
          </a:prstGeom>
        </p:spPr>
      </p:pic>
      <p:pic>
        <p:nvPicPr>
          <p:cNvPr id="10" name="Picture 9" descr="A person with long hair&#10;&#10;Description automatically generated with low confidence">
            <a:extLst>
              <a:ext uri="{FF2B5EF4-FFF2-40B4-BE49-F238E27FC236}">
                <a16:creationId xmlns:a16="http://schemas.microsoft.com/office/drawing/2014/main" id="{3E9AC3E7-5A1F-443B-BAAD-B730B92539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8848" y="5163604"/>
            <a:ext cx="1048056" cy="1244746"/>
          </a:xfrm>
          <a:prstGeom prst="rect">
            <a:avLst/>
          </a:prstGeom>
        </p:spPr>
      </p:pic>
      <p:pic>
        <p:nvPicPr>
          <p:cNvPr id="12" name="Picture 11" descr="A person in a suit&#10;&#10;Description automatically generated with low confidence">
            <a:extLst>
              <a:ext uri="{FF2B5EF4-FFF2-40B4-BE49-F238E27FC236}">
                <a16:creationId xmlns:a16="http://schemas.microsoft.com/office/drawing/2014/main" id="{655405CA-CDF7-42A5-A77E-E2B3B3052E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28217" y="2588485"/>
            <a:ext cx="1080120" cy="1244746"/>
          </a:xfrm>
          <a:prstGeom prst="rect">
            <a:avLst/>
          </a:prstGeom>
        </p:spPr>
      </p:pic>
      <p:pic>
        <p:nvPicPr>
          <p:cNvPr id="14" name="Picture 13" descr="A picture containing smiling, person, hairpiece, posing&#10;&#10;Description automatically generated">
            <a:extLst>
              <a:ext uri="{FF2B5EF4-FFF2-40B4-BE49-F238E27FC236}">
                <a16:creationId xmlns:a16="http://schemas.microsoft.com/office/drawing/2014/main" id="{EBFE1BD2-C0F4-45CB-8144-9C0688C72D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15880" y="3833231"/>
            <a:ext cx="1080121" cy="1296144"/>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00BDCB1D-7165-0B56-2078-1F0DCA9EC6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60282" y="5187754"/>
            <a:ext cx="1048056" cy="1243869"/>
          </a:xfrm>
          <a:prstGeom prst="rect">
            <a:avLst/>
          </a:prstGeom>
        </p:spPr>
      </p:pic>
    </p:spTree>
    <p:extLst>
      <p:ext uri="{BB962C8B-B14F-4D97-AF65-F5344CB8AC3E}">
        <p14:creationId xmlns:p14="http://schemas.microsoft.com/office/powerpoint/2010/main" val="3715001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983527A6-C659-4B9A-8FA9-A62B337927A5}"/>
              </a:ext>
            </a:extLst>
          </p:cNvPr>
          <p:cNvGraphicFramePr>
            <a:graphicFrameLocks noGrp="1"/>
          </p:cNvGraphicFramePr>
          <p:nvPr>
            <p:ph idx="1"/>
            <p:extLst>
              <p:ext uri="{D42A27DB-BD31-4B8C-83A1-F6EECF244321}">
                <p14:modId xmlns:p14="http://schemas.microsoft.com/office/powerpoint/2010/main" val="3137828898"/>
              </p:ext>
            </p:extLst>
          </p:nvPr>
        </p:nvGraphicFramePr>
        <p:xfrm>
          <a:off x="0" y="1340768"/>
          <a:ext cx="12192004" cy="5907230"/>
        </p:xfrm>
        <a:graphic>
          <a:graphicData uri="http://schemas.openxmlformats.org/drawingml/2006/table">
            <a:tbl>
              <a:tblPr firstRow="1" bandRow="1">
                <a:tableStyleId>{5C22544A-7EE6-4342-B048-85BDC9FD1C3A}</a:tableStyleId>
              </a:tblPr>
              <a:tblGrid>
                <a:gridCol w="3048001">
                  <a:extLst>
                    <a:ext uri="{9D8B030D-6E8A-4147-A177-3AD203B41FA5}">
                      <a16:colId xmlns:a16="http://schemas.microsoft.com/office/drawing/2014/main" val="3586326738"/>
                    </a:ext>
                  </a:extLst>
                </a:gridCol>
                <a:gridCol w="3048001">
                  <a:extLst>
                    <a:ext uri="{9D8B030D-6E8A-4147-A177-3AD203B41FA5}">
                      <a16:colId xmlns:a16="http://schemas.microsoft.com/office/drawing/2014/main" val="639794294"/>
                    </a:ext>
                  </a:extLst>
                </a:gridCol>
                <a:gridCol w="3048001">
                  <a:extLst>
                    <a:ext uri="{9D8B030D-6E8A-4147-A177-3AD203B41FA5}">
                      <a16:colId xmlns:a16="http://schemas.microsoft.com/office/drawing/2014/main" val="1775892541"/>
                    </a:ext>
                  </a:extLst>
                </a:gridCol>
                <a:gridCol w="3048001">
                  <a:extLst>
                    <a:ext uri="{9D8B030D-6E8A-4147-A177-3AD203B41FA5}">
                      <a16:colId xmlns:a16="http://schemas.microsoft.com/office/drawing/2014/main" val="82881893"/>
                    </a:ext>
                  </a:extLst>
                </a:gridCol>
              </a:tblGrid>
              <a:tr h="1426670">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Carl Mullooly– Head of Communities </a:t>
                      </a:r>
                    </a:p>
                    <a:p>
                      <a:endParaRPr lang="en-GB"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GB">
                          <a:latin typeface="Open Sans" panose="020B0606030504020204" pitchFamily="34" charset="0"/>
                          <a:ea typeface="Open Sans" panose="020B0606030504020204" pitchFamily="34" charset="0"/>
                          <a:cs typeface="Open Sans" panose="020B0606030504020204" pitchFamily="34" charset="0"/>
                        </a:rPr>
                        <a:t>Dave Luck – Community Services Manager </a:t>
                      </a:r>
                    </a:p>
                    <a:p>
                      <a:endParaRPr lang="en-GB">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GB">
                          <a:latin typeface="Open Sans" panose="020B0606030504020204" pitchFamily="34" charset="0"/>
                          <a:ea typeface="Open Sans" panose="020B0606030504020204" pitchFamily="34" charset="0"/>
                          <a:cs typeface="Open Sans" panose="020B0606030504020204" pitchFamily="34" charset="0"/>
                        </a:rPr>
                        <a:t>Teresa Bond – Community Services Officer  </a:t>
                      </a:r>
                    </a:p>
                  </a:txBody>
                  <a:tcPr/>
                </a:tc>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Isabel Male – LAC Officer </a:t>
                      </a:r>
                    </a:p>
                    <a:p>
                      <a:endParaRPr lang="en-GB"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838958464"/>
                  </a:ext>
                </a:extLst>
              </a:tr>
              <a:tr h="4121042">
                <a:tc>
                  <a:txBody>
                    <a:bodyPr/>
                    <a:lstStyle/>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pPr algn="ctr"/>
                      <a:r>
                        <a:rPr lang="en-GB" dirty="0" err="1">
                          <a:hlinkClick r:id="rId2"/>
                        </a:rPr>
                        <a:t>Carl.Mullooly</a:t>
                      </a:r>
                      <a:endParaRPr lang="en-GB" dirty="0">
                        <a:hlinkClick r:id="rId2"/>
                      </a:endParaRPr>
                    </a:p>
                    <a:p>
                      <a:pPr algn="ctr"/>
                      <a:r>
                        <a:rPr lang="en-GB" dirty="0">
                          <a:hlinkClick r:id="rId2"/>
                        </a:rPr>
                        <a:t>@sheffield.gov.uk</a:t>
                      </a:r>
                    </a:p>
                    <a:p>
                      <a:endParaRPr lang="en-GB" dirty="0">
                        <a:hlinkClick r:id="rId2"/>
                      </a:endParaRPr>
                    </a:p>
                    <a:p>
                      <a:endParaRPr lang="en-GB" dirty="0">
                        <a:hlinkClick r:id="rId2"/>
                      </a:endParaRPr>
                    </a:p>
                    <a:p>
                      <a:endParaRPr lang="en-GB" dirty="0">
                        <a:hlinkClick r:id="rId2"/>
                      </a:endParaRPr>
                    </a:p>
                    <a:p>
                      <a:endParaRPr lang="en-GB" dirty="0"/>
                    </a:p>
                    <a:p>
                      <a:endParaRPr lang="en-GB" dirty="0"/>
                    </a:p>
                    <a:p>
                      <a:endParaRPr lang="en-GB" dirty="0"/>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hlinkClick r:id="rId3"/>
                      </a:endParaRPr>
                    </a:p>
                    <a:p>
                      <a:endParaRPr lang="en-GB" dirty="0">
                        <a:hlinkClick r:id="rId3"/>
                      </a:endParaRPr>
                    </a:p>
                    <a:p>
                      <a:pPr algn="ctr"/>
                      <a:r>
                        <a:rPr lang="en-GB" dirty="0" err="1">
                          <a:hlinkClick r:id="rId3"/>
                        </a:rPr>
                        <a:t>David.luck</a:t>
                      </a:r>
                      <a:r>
                        <a:rPr lang="en-GB" dirty="0">
                          <a:hlinkClick r:id="rId3"/>
                        </a:rPr>
                        <a:t>@</a:t>
                      </a:r>
                    </a:p>
                    <a:p>
                      <a:pPr algn="ctr"/>
                      <a:r>
                        <a:rPr lang="en-GB" dirty="0">
                          <a:hlinkClick r:id="rId3"/>
                        </a:rPr>
                        <a:t>sheffield.gov.uk</a:t>
                      </a:r>
                      <a:r>
                        <a:rPr lang="en-GB" dirty="0"/>
                        <a:t> </a:t>
                      </a:r>
                    </a:p>
                    <a:p>
                      <a:endParaRPr lang="en-GB" dirty="0"/>
                    </a:p>
                    <a:p>
                      <a:endParaRPr lang="en-GB" dirty="0"/>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hlinkClick r:id="rId4"/>
                      </a:endParaRPr>
                    </a:p>
                    <a:p>
                      <a:endParaRPr lang="en-GB" dirty="0">
                        <a:hlinkClick r:id="rId4"/>
                      </a:endParaRPr>
                    </a:p>
                    <a:p>
                      <a:pPr algn="ctr"/>
                      <a:r>
                        <a:rPr lang="en-GB" dirty="0" err="1">
                          <a:hlinkClick r:id="rId4"/>
                        </a:rPr>
                        <a:t>Teresa.bond</a:t>
                      </a:r>
                      <a:r>
                        <a:rPr lang="en-GB" dirty="0">
                          <a:hlinkClick r:id="rId4"/>
                        </a:rPr>
                        <a:t>@</a:t>
                      </a:r>
                    </a:p>
                    <a:p>
                      <a:pPr algn="ctr"/>
                      <a:r>
                        <a:rPr lang="en-GB" dirty="0">
                          <a:hlinkClick r:id="rId4"/>
                        </a:rPr>
                        <a:t>sheffield.gov.uk</a:t>
                      </a:r>
                      <a:r>
                        <a:rPr lang="en-GB" dirty="0"/>
                        <a:t> </a:t>
                      </a: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hlinkClick r:id="rId2"/>
                      </a:endParaRPr>
                    </a:p>
                    <a:p>
                      <a:endParaRPr lang="en-GB" dirty="0">
                        <a:hlinkClick r:id="rId2"/>
                      </a:endParaRPr>
                    </a:p>
                    <a:p>
                      <a:pPr algn="ctr"/>
                      <a:r>
                        <a:rPr lang="en-GB" dirty="0" err="1">
                          <a:hlinkClick r:id="rId2"/>
                        </a:rPr>
                        <a:t>Isabel.male</a:t>
                      </a:r>
                      <a:endParaRPr lang="en-GB" dirty="0">
                        <a:hlinkClick r:id="rId2"/>
                      </a:endParaRPr>
                    </a:p>
                    <a:p>
                      <a:pPr algn="ctr"/>
                      <a:r>
                        <a:rPr lang="en-GB" dirty="0">
                          <a:hlinkClick r:id="rId2"/>
                        </a:rPr>
                        <a:t>@sheffield.gov.uk </a:t>
                      </a:r>
                    </a:p>
                    <a:p>
                      <a:endParaRPr lang="en-GB" dirty="0"/>
                    </a:p>
                    <a:p>
                      <a:endParaRPr lang="en-GB" dirty="0"/>
                    </a:p>
                  </a:txBody>
                  <a:tcPr/>
                </a:tc>
                <a:extLst>
                  <a:ext uri="{0D108BD9-81ED-4DB2-BD59-A6C34878D82A}">
                    <a16:rowId xmlns:a16="http://schemas.microsoft.com/office/drawing/2014/main" val="4252919516"/>
                  </a:ext>
                </a:extLst>
              </a:tr>
            </a:tbl>
          </a:graphicData>
        </a:graphic>
      </p:graphicFrame>
      <p:sp>
        <p:nvSpPr>
          <p:cNvPr id="4" name="Rectangle 3">
            <a:extLst>
              <a:ext uri="{FF2B5EF4-FFF2-40B4-BE49-F238E27FC236}">
                <a16:creationId xmlns:a16="http://schemas.microsoft.com/office/drawing/2014/main" id="{A09D1518-481A-4E1F-969D-B39BAA6C61F7}"/>
              </a:ext>
            </a:extLst>
          </p:cNvPr>
          <p:cNvSpPr/>
          <p:nvPr/>
        </p:nvSpPr>
        <p:spPr>
          <a:xfrm>
            <a:off x="0" y="0"/>
            <a:ext cx="12192000" cy="13407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3600">
                <a:solidFill>
                  <a:schemeClr val="bg1"/>
                </a:solidFill>
                <a:latin typeface="Co Headline Corp" panose="020B0503060202020204" pitchFamily="34" charset="0"/>
                <a:ea typeface="+mj-ea"/>
                <a:cs typeface="+mj-cs"/>
              </a:rPr>
              <a:t>     Staff team </a:t>
            </a:r>
          </a:p>
        </p:txBody>
      </p:sp>
      <p:pic>
        <p:nvPicPr>
          <p:cNvPr id="3" name="Picture 2" descr="A person smiling for the camera&#10;&#10;Description automatically generated with medium confidence">
            <a:extLst>
              <a:ext uri="{FF2B5EF4-FFF2-40B4-BE49-F238E27FC236}">
                <a16:creationId xmlns:a16="http://schemas.microsoft.com/office/drawing/2014/main" id="{7B8A12B7-F89A-4799-A073-D3BC77067F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1744" y="2924943"/>
            <a:ext cx="1234280" cy="1692000"/>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C5AEF5B7-F2FC-4152-9EDD-F81832DBA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7085" y="2888943"/>
            <a:ext cx="1323000" cy="1764000"/>
          </a:xfrm>
          <a:prstGeom prst="rect">
            <a:avLst/>
          </a:prstGeom>
        </p:spPr>
      </p:pic>
      <p:pic>
        <p:nvPicPr>
          <p:cNvPr id="9" name="Picture 8" descr="A person smiling for the camera&#10;&#10;Description automatically generated with medium confidence">
            <a:extLst>
              <a:ext uri="{FF2B5EF4-FFF2-40B4-BE49-F238E27FC236}">
                <a16:creationId xmlns:a16="http://schemas.microsoft.com/office/drawing/2014/main" id="{998EE52F-BB79-3DAD-E780-4D23A03887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3528" y="2924943"/>
            <a:ext cx="1666076" cy="1666076"/>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D27D2248-7F34-0105-D02F-D16A65DBD288}"/>
              </a:ext>
            </a:extLst>
          </p:cNvPr>
          <p:cNvPicPr>
            <a:picLocks noChangeAspect="1"/>
          </p:cNvPicPr>
          <p:nvPr/>
        </p:nvPicPr>
        <p:blipFill rotWithShape="1">
          <a:blip r:embed="rId8">
            <a:extLst>
              <a:ext uri="{28A0092B-C50C-407E-A947-70E740481C1C}">
                <a14:useLocalDpi xmlns:a14="http://schemas.microsoft.com/office/drawing/2010/main" val="0"/>
              </a:ext>
            </a:extLst>
          </a:blip>
          <a:srcRect l="10822" t="5455" r="14466" b="5833"/>
          <a:stretch/>
        </p:blipFill>
        <p:spPr>
          <a:xfrm>
            <a:off x="862396" y="2924943"/>
            <a:ext cx="1234280" cy="1770521"/>
          </a:xfrm>
          <a:prstGeom prst="rect">
            <a:avLst/>
          </a:prstGeom>
        </p:spPr>
      </p:pic>
    </p:spTree>
    <p:extLst>
      <p:ext uri="{BB962C8B-B14F-4D97-AF65-F5344CB8AC3E}">
        <p14:creationId xmlns:p14="http://schemas.microsoft.com/office/powerpoint/2010/main" val="3147237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FF5DEA-1124-F562-A494-8CCAECA82004}"/>
              </a:ext>
            </a:extLst>
          </p:cNvPr>
          <p:cNvSpPr>
            <a:spLocks noGrp="1"/>
          </p:cNvSpPr>
          <p:nvPr>
            <p:ph type="title"/>
          </p:nvPr>
        </p:nvSpPr>
        <p:spPr>
          <a:xfrm>
            <a:off x="6392583" y="501651"/>
            <a:ext cx="4434720" cy="1716255"/>
          </a:xfrm>
        </p:spPr>
        <p:txBody>
          <a:bodyPr anchor="b">
            <a:normAutofit/>
          </a:bodyPr>
          <a:lstStyle/>
          <a:p>
            <a:r>
              <a:rPr lang="en-GB" sz="4300"/>
              <a:t>What has the LAC done since 2021? </a:t>
            </a:r>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picture containing text, shelf, indoor, lots">
            <a:extLst>
              <a:ext uri="{FF2B5EF4-FFF2-40B4-BE49-F238E27FC236}">
                <a16:creationId xmlns:a16="http://schemas.microsoft.com/office/drawing/2014/main" id="{8488C2E6-CA09-9354-4F90-67D8ACB5188B}"/>
              </a:ext>
            </a:extLst>
          </p:cNvPr>
          <p:cNvPicPr>
            <a:picLocks noChangeAspect="1"/>
          </p:cNvPicPr>
          <p:nvPr/>
        </p:nvPicPr>
        <p:blipFill rotWithShape="1">
          <a:blip r:embed="rId2">
            <a:extLst>
              <a:ext uri="{28A0092B-C50C-407E-A947-70E740481C1C}">
                <a14:useLocalDpi xmlns:a14="http://schemas.microsoft.com/office/drawing/2010/main" val="0"/>
              </a:ext>
            </a:extLst>
          </a:blip>
          <a:srcRect t="11565" b="11565"/>
          <a:stretch/>
        </p:blipFill>
        <p:spPr>
          <a:xfrm>
            <a:off x="279141" y="3320763"/>
            <a:ext cx="5221625" cy="3010397"/>
          </a:xfrm>
          <a:prstGeom prst="rect">
            <a:avLst/>
          </a:prstGeom>
        </p:spPr>
      </p:pic>
      <p:pic>
        <p:nvPicPr>
          <p:cNvPr id="4" name="Picture 2" descr="A basketball court with trees in the background&#10;&#10;Description automatically generated">
            <a:extLst>
              <a:ext uri="{FF2B5EF4-FFF2-40B4-BE49-F238E27FC236}">
                <a16:creationId xmlns:a16="http://schemas.microsoft.com/office/drawing/2014/main" id="{DC7B234F-9453-FE57-C50E-C135013FF2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3" r="3" b="3"/>
          <a:stretch/>
        </p:blipFill>
        <p:spPr bwMode="auto">
          <a:xfrm>
            <a:off x="279142" y="135425"/>
            <a:ext cx="5221625" cy="30103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422859E-D9D7-CE1C-FB86-907F6C10B6BE}"/>
              </a:ext>
            </a:extLst>
          </p:cNvPr>
          <p:cNvSpPr>
            <a:spLocks noGrp="1"/>
          </p:cNvSpPr>
          <p:nvPr>
            <p:ph idx="1"/>
          </p:nvPr>
        </p:nvSpPr>
        <p:spPr>
          <a:xfrm>
            <a:off x="6392583" y="2645922"/>
            <a:ext cx="4434721" cy="3710427"/>
          </a:xfrm>
        </p:spPr>
        <p:txBody>
          <a:bodyPr anchor="t">
            <a:normAutofit/>
          </a:bodyPr>
          <a:lstStyle/>
          <a:p>
            <a:r>
              <a:rPr lang="en-GB" sz="1900" dirty="0">
                <a:solidFill>
                  <a:schemeClr val="tx1">
                    <a:alpha val="80000"/>
                  </a:schemeClr>
                </a:solidFill>
              </a:rPr>
              <a:t>Funded parks improvements to sites in Wadsley Park Village </a:t>
            </a:r>
            <a:r>
              <a:rPr lang="en-GB" sz="1600" i="1" dirty="0">
                <a:solidFill>
                  <a:schemeClr val="tx1">
                    <a:alpha val="80000"/>
                  </a:schemeClr>
                </a:solidFill>
              </a:rPr>
              <a:t>(pictured)</a:t>
            </a:r>
            <a:r>
              <a:rPr lang="en-GB" sz="1600" dirty="0">
                <a:solidFill>
                  <a:schemeClr val="tx1">
                    <a:alpha val="80000"/>
                  </a:schemeClr>
                </a:solidFill>
              </a:rPr>
              <a:t>, </a:t>
            </a:r>
            <a:r>
              <a:rPr lang="en-GB" sz="1900" dirty="0">
                <a:solidFill>
                  <a:schemeClr val="tx1">
                    <a:alpha val="80000"/>
                  </a:schemeClr>
                </a:solidFill>
              </a:rPr>
              <a:t>Grenoside and Deepcar alongside Friends groups and Parish &amp; Town Councils enabling £80k of improvements </a:t>
            </a:r>
          </a:p>
          <a:p>
            <a:r>
              <a:rPr lang="en-GB" sz="1900" dirty="0">
                <a:solidFill>
                  <a:schemeClr val="tx1">
                    <a:alpha val="80000"/>
                  </a:schemeClr>
                </a:solidFill>
              </a:rPr>
              <a:t>Supported Food Banks and part-funded a new kitchen as part of the new Food Matters hub in Stocksbridge </a:t>
            </a:r>
          </a:p>
          <a:p>
            <a:r>
              <a:rPr lang="en-GB" sz="1900" dirty="0">
                <a:solidFill>
                  <a:schemeClr val="tx1">
                    <a:alpha val="80000"/>
                  </a:schemeClr>
                </a:solidFill>
              </a:rPr>
              <a:t>Funded a new youth club in High Green </a:t>
            </a:r>
          </a:p>
          <a:p>
            <a:r>
              <a:rPr lang="en-GB" sz="1900" dirty="0">
                <a:solidFill>
                  <a:schemeClr val="tx1">
                    <a:alpha val="80000"/>
                  </a:schemeClr>
                </a:solidFill>
              </a:rPr>
              <a:t>Delivered a series of practical Highways measures including a Vehicle Activated Sign per ward to highlight speeding </a:t>
            </a: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929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FF5DEA-1124-F562-A494-8CCAECA82004}"/>
              </a:ext>
            </a:extLst>
          </p:cNvPr>
          <p:cNvSpPr>
            <a:spLocks noGrp="1"/>
          </p:cNvSpPr>
          <p:nvPr>
            <p:ph type="title"/>
          </p:nvPr>
        </p:nvSpPr>
        <p:spPr>
          <a:xfrm>
            <a:off x="6392583" y="501651"/>
            <a:ext cx="4434720" cy="1716255"/>
          </a:xfrm>
        </p:spPr>
        <p:txBody>
          <a:bodyPr anchor="b">
            <a:normAutofit/>
          </a:bodyPr>
          <a:lstStyle/>
          <a:p>
            <a:r>
              <a:rPr lang="en-GB" sz="4300" dirty="0"/>
              <a:t>What has the LAC done since 2021? </a:t>
            </a:r>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ad with trees on the side&#10;&#10;Description automatically generated">
            <a:extLst>
              <a:ext uri="{FF2B5EF4-FFF2-40B4-BE49-F238E27FC236}">
                <a16:creationId xmlns:a16="http://schemas.microsoft.com/office/drawing/2014/main" id="{8F1E2E8F-3B52-8111-EE98-80BE6F7611F0}"/>
              </a:ext>
            </a:extLst>
          </p:cNvPr>
          <p:cNvPicPr>
            <a:picLocks noChangeAspect="1"/>
          </p:cNvPicPr>
          <p:nvPr/>
        </p:nvPicPr>
        <p:blipFill rotWithShape="1">
          <a:blip r:embed="rId2">
            <a:extLst>
              <a:ext uri="{28A0092B-C50C-407E-A947-70E740481C1C}">
                <a14:useLocalDpi xmlns:a14="http://schemas.microsoft.com/office/drawing/2010/main" val="0"/>
              </a:ext>
            </a:extLst>
          </a:blip>
          <a:srcRect b="23130"/>
          <a:stretch/>
        </p:blipFill>
        <p:spPr>
          <a:xfrm>
            <a:off x="279143" y="299508"/>
            <a:ext cx="5221625" cy="3010397"/>
          </a:xfrm>
          <a:prstGeom prst="rect">
            <a:avLst/>
          </a:prstGeom>
        </p:spPr>
      </p:pic>
      <p:pic>
        <p:nvPicPr>
          <p:cNvPr id="5" name="Content Placeholder 4" descr="A picture containing text, person, outdoor, standing">
            <a:extLst>
              <a:ext uri="{FF2B5EF4-FFF2-40B4-BE49-F238E27FC236}">
                <a16:creationId xmlns:a16="http://schemas.microsoft.com/office/drawing/2014/main" id="{8880E6F2-DC9F-9F65-DDA8-440239E05613}"/>
              </a:ext>
            </a:extLst>
          </p:cNvPr>
          <p:cNvPicPr>
            <a:picLocks noChangeAspect="1"/>
          </p:cNvPicPr>
          <p:nvPr/>
        </p:nvPicPr>
        <p:blipFill rotWithShape="1">
          <a:blip r:embed="rId3">
            <a:extLst>
              <a:ext uri="{28A0092B-C50C-407E-A947-70E740481C1C}">
                <a14:useLocalDpi xmlns:a14="http://schemas.microsoft.com/office/drawing/2010/main" val="0"/>
              </a:ext>
            </a:extLst>
          </a:blip>
          <a:srcRect t="14655" b="8475"/>
          <a:stretch/>
        </p:blipFill>
        <p:spPr>
          <a:xfrm>
            <a:off x="279143" y="3548095"/>
            <a:ext cx="5221625" cy="3010397"/>
          </a:xfrm>
          <a:prstGeom prst="rect">
            <a:avLst/>
          </a:prstGeom>
        </p:spPr>
      </p:pic>
      <p:sp>
        <p:nvSpPr>
          <p:cNvPr id="3" name="Content Placeholder 2">
            <a:extLst>
              <a:ext uri="{FF2B5EF4-FFF2-40B4-BE49-F238E27FC236}">
                <a16:creationId xmlns:a16="http://schemas.microsoft.com/office/drawing/2014/main" id="{A422859E-D9D7-CE1C-FB86-907F6C10B6BE}"/>
              </a:ext>
            </a:extLst>
          </p:cNvPr>
          <p:cNvSpPr>
            <a:spLocks noGrp="1"/>
          </p:cNvSpPr>
          <p:nvPr>
            <p:ph idx="1"/>
          </p:nvPr>
        </p:nvSpPr>
        <p:spPr>
          <a:xfrm>
            <a:off x="6392583" y="2645922"/>
            <a:ext cx="4434721" cy="3710427"/>
          </a:xfrm>
        </p:spPr>
        <p:txBody>
          <a:bodyPr anchor="t">
            <a:normAutofit/>
          </a:bodyPr>
          <a:lstStyle/>
          <a:p>
            <a:r>
              <a:rPr lang="en-GB" sz="2000" dirty="0">
                <a:solidFill>
                  <a:schemeClr val="tx1">
                    <a:alpha val="80000"/>
                  </a:schemeClr>
                </a:solidFill>
              </a:rPr>
              <a:t>Identified work to address fly tipping spots </a:t>
            </a:r>
            <a:r>
              <a:rPr lang="en-GB" sz="1600" i="1" dirty="0">
                <a:solidFill>
                  <a:schemeClr val="tx1">
                    <a:alpha val="80000"/>
                  </a:schemeClr>
                </a:solidFill>
              </a:rPr>
              <a:t>(pictured Woodhead Rd, Grenoside) </a:t>
            </a:r>
            <a:endParaRPr lang="en-GB" sz="2000" dirty="0">
              <a:solidFill>
                <a:schemeClr val="tx1">
                  <a:alpha val="80000"/>
                </a:schemeClr>
              </a:solidFill>
            </a:endParaRPr>
          </a:p>
          <a:p>
            <a:r>
              <a:rPr lang="en-GB" sz="2000" dirty="0">
                <a:solidFill>
                  <a:schemeClr val="tx1">
                    <a:alpha val="80000"/>
                  </a:schemeClr>
                </a:solidFill>
              </a:rPr>
              <a:t>Funded local Police equipment </a:t>
            </a:r>
          </a:p>
          <a:p>
            <a:r>
              <a:rPr lang="en-GB" sz="2000" dirty="0">
                <a:solidFill>
                  <a:schemeClr val="tx1">
                    <a:alpha val="80000"/>
                  </a:schemeClr>
                </a:solidFill>
              </a:rPr>
              <a:t>Supported a wide range of community projects including Jubilee and  Coronation events </a:t>
            </a:r>
          </a:p>
          <a:p>
            <a:r>
              <a:rPr lang="en-GB" sz="2000" dirty="0">
                <a:solidFill>
                  <a:schemeClr val="tx1">
                    <a:alpha val="80000"/>
                  </a:schemeClr>
                </a:solidFill>
              </a:rPr>
              <a:t>Supported the Stannington community during the gas flood crisis &amp; organised a local Christmas cheer event </a:t>
            </a: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400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EA987E8D-8C6D-471F-BB1E-883C9A49363A}"/>
              </a:ext>
            </a:extLst>
          </p:cNvPr>
          <p:cNvSpPr/>
          <p:nvPr/>
        </p:nvSpPr>
        <p:spPr>
          <a:xfrm>
            <a:off x="8520684" y="954052"/>
            <a:ext cx="2528316" cy="1982704"/>
          </a:xfrm>
          <a:prstGeom prst="rect">
            <a:avLst/>
          </a:prstGeom>
          <a:solidFill>
            <a:srgbClr val="1BA6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GB">
              <a:solidFill>
                <a:srgbClr val="002DB2"/>
              </a:solidFill>
              <a:latin typeface="Arial Unicode MS" panose="020B0604020202020204" pitchFamily="34" charset="-128"/>
            </a:endParaRPr>
          </a:p>
        </p:txBody>
      </p:sp>
      <p:sp>
        <p:nvSpPr>
          <p:cNvPr id="46" name="Rectangle 45">
            <a:extLst>
              <a:ext uri="{FF2B5EF4-FFF2-40B4-BE49-F238E27FC236}">
                <a16:creationId xmlns:a16="http://schemas.microsoft.com/office/drawing/2014/main" id="{62935635-D24D-46D6-BE39-D9BC0179C1F6}"/>
              </a:ext>
            </a:extLst>
          </p:cNvPr>
          <p:cNvSpPr/>
          <p:nvPr/>
        </p:nvSpPr>
        <p:spPr>
          <a:xfrm>
            <a:off x="3656379" y="939766"/>
            <a:ext cx="1228912" cy="1962000"/>
          </a:xfrm>
          <a:prstGeom prst="rect">
            <a:avLst/>
          </a:prstGeom>
          <a:solidFill>
            <a:srgbClr val="28A3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ABF9AEA8-BCE9-4F1D-9141-2C5618F333F4}"/>
              </a:ext>
            </a:extLst>
          </p:cNvPr>
          <p:cNvSpPr/>
          <p:nvPr/>
        </p:nvSpPr>
        <p:spPr>
          <a:xfrm>
            <a:off x="1145873" y="948377"/>
            <a:ext cx="2473200" cy="1962000"/>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2400" dirty="0">
                <a:solidFill>
                  <a:srgbClr val="FFFFFF"/>
                </a:solidFill>
                <a:latin typeface="Open Sans"/>
                <a:ea typeface="Open Sans"/>
                <a:cs typeface="Open Sans"/>
              </a:rPr>
              <a:t>North has a population of </a:t>
            </a:r>
            <a:r>
              <a:rPr lang="en-GB" sz="3200" b="1" dirty="0">
                <a:solidFill>
                  <a:schemeClr val="bg1"/>
                </a:solidFill>
                <a:latin typeface="Open Sans"/>
                <a:ea typeface="Open Sans"/>
                <a:cs typeface="Open Sans"/>
              </a:rPr>
              <a:t>72,675</a:t>
            </a:r>
            <a:endParaRPr lang="en-GB" sz="4800" b="1" dirty="0">
              <a:solidFill>
                <a:schemeClr val="bg1"/>
              </a:solidFill>
              <a:latin typeface="Open Sans"/>
              <a:ea typeface="Open Sans"/>
              <a:cs typeface="Open Sans"/>
            </a:endParaRPr>
          </a:p>
        </p:txBody>
      </p:sp>
      <p:sp>
        <p:nvSpPr>
          <p:cNvPr id="10" name="Rectangle 9">
            <a:extLst>
              <a:ext uri="{FF2B5EF4-FFF2-40B4-BE49-F238E27FC236}">
                <a16:creationId xmlns:a16="http://schemas.microsoft.com/office/drawing/2014/main" id="{80AF13BB-BAF5-4C0A-BC77-75B9CC8B1BED}"/>
              </a:ext>
            </a:extLst>
          </p:cNvPr>
          <p:cNvSpPr/>
          <p:nvPr/>
        </p:nvSpPr>
        <p:spPr>
          <a:xfrm>
            <a:off x="1200702" y="-15712"/>
            <a:ext cx="9904202" cy="98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3600" dirty="0">
                <a:solidFill>
                  <a:srgbClr val="7030A0"/>
                </a:solidFill>
                <a:latin typeface="Co Headline Corp" panose="020B0503060202020204" pitchFamily="34" charset="0"/>
              </a:rPr>
              <a:t>What we know about the North </a:t>
            </a:r>
            <a:r>
              <a:rPr lang="en-GB" sz="1600" dirty="0">
                <a:solidFill>
                  <a:srgbClr val="7030A0"/>
                </a:solidFill>
                <a:latin typeface="Co Headline Corp" panose="020B0503060202020204" pitchFamily="34" charset="0"/>
              </a:rPr>
              <a:t>(Source: https:sheffield.communityinsight.org)  </a:t>
            </a:r>
            <a:endParaRPr lang="en-GB" sz="1600" dirty="0">
              <a:solidFill>
                <a:schemeClr val="bg1"/>
              </a:solidFill>
              <a:latin typeface="Co Headline Corp" panose="020B0503060202020204" pitchFamily="34" charset="0"/>
              <a:ea typeface="+mj-ea"/>
              <a:cs typeface="+mj-cs"/>
            </a:endParaRPr>
          </a:p>
        </p:txBody>
      </p:sp>
      <p:sp>
        <p:nvSpPr>
          <p:cNvPr id="12" name="Rectangle 11">
            <a:extLst>
              <a:ext uri="{FF2B5EF4-FFF2-40B4-BE49-F238E27FC236}">
                <a16:creationId xmlns:a16="http://schemas.microsoft.com/office/drawing/2014/main" id="{4FD8606C-7600-4B86-B5A2-A2E610E5A62B}"/>
              </a:ext>
            </a:extLst>
          </p:cNvPr>
          <p:cNvSpPr/>
          <p:nvPr/>
        </p:nvSpPr>
        <p:spPr>
          <a:xfrm>
            <a:off x="6135297" y="2954107"/>
            <a:ext cx="2457648" cy="196199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2400"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p>
          <a:p>
            <a:pPr>
              <a:lnSpc>
                <a:spcPct val="107000"/>
              </a:lnSpc>
              <a:spcAft>
                <a:spcPts val="800"/>
              </a:spcAft>
            </a:pPr>
            <a:endParaRPr lang="en-GB" sz="24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20%</a:t>
            </a:r>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 have a limiting long-term illness. </a:t>
            </a:r>
            <a:r>
              <a:rPr lang="en-GB"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(compared with 17% across England)</a:t>
            </a:r>
            <a:endPar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08B586A8-81AE-47D7-8FB2-B67F3C557AB7}"/>
              </a:ext>
            </a:extLst>
          </p:cNvPr>
          <p:cNvSpPr/>
          <p:nvPr/>
        </p:nvSpPr>
        <p:spPr>
          <a:xfrm>
            <a:off x="8630932" y="2945130"/>
            <a:ext cx="2418069" cy="19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400" b="1">
                <a:solidFill>
                  <a:srgbClr val="FFFFFF"/>
                </a:solidFill>
                <a:latin typeface="Open Sans" panose="020B0606030504020204" pitchFamily="34" charset="0"/>
                <a:ea typeface="Open Sans" panose="020B0606030504020204" pitchFamily="34" charset="0"/>
                <a:cs typeface="Open Sans" panose="020B0606030504020204" pitchFamily="34" charset="0"/>
              </a:rPr>
              <a:t>Gender</a:t>
            </a:r>
            <a:endParaRPr lang="en-GB" sz="1400"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6A7461DB-024F-4B6B-AE80-F70CEED9FF80}"/>
              </a:ext>
            </a:extLst>
          </p:cNvPr>
          <p:cNvSpPr/>
          <p:nvPr/>
        </p:nvSpPr>
        <p:spPr>
          <a:xfrm>
            <a:off x="3636165" y="2946847"/>
            <a:ext cx="2473200" cy="196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spcBef>
                <a:spcPts val="600"/>
              </a:spcBef>
              <a:spcAft>
                <a:spcPts val="600"/>
              </a:spcAft>
              <a:tabLst>
                <a:tab pos="504190" algn="l"/>
              </a:tabLst>
            </a:pPr>
            <a: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of people have no qualifications </a:t>
            </a:r>
            <a:r>
              <a:rPr lang="en-GB"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(compared with 18% across England)</a:t>
            </a:r>
            <a:endPar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78027E5D-2B9C-4E21-B76B-EF87A9DD2DA1}"/>
              </a:ext>
            </a:extLst>
          </p:cNvPr>
          <p:cNvSpPr/>
          <p:nvPr/>
        </p:nvSpPr>
        <p:spPr>
          <a:xfrm>
            <a:off x="3645859" y="4934048"/>
            <a:ext cx="2473200" cy="1962000"/>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average household income is £41,844</a:t>
            </a:r>
          </a:p>
          <a:p>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dirty="0">
                <a:solidFill>
                  <a:srgbClr val="FF33CC"/>
                </a:solidFill>
                <a:latin typeface="Arial Unicode MS" panose="020B0604020202020204" pitchFamily="34" charset="-128"/>
              </a:rPr>
              <a:t>its not</a:t>
            </a:r>
            <a:endParaRPr lang="en-GB" sz="4767" dirty="0">
              <a:solidFill>
                <a:srgbClr val="FF33CC"/>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GB" dirty="0">
              <a:solidFill>
                <a:srgbClr val="002DB2"/>
              </a:solidFill>
              <a:latin typeface="Arial Unicode MS" panose="020B0604020202020204" pitchFamily="34" charset="-128"/>
            </a:endParaRPr>
          </a:p>
        </p:txBody>
      </p:sp>
      <p:sp>
        <p:nvSpPr>
          <p:cNvPr id="17" name="Rectangle 16">
            <a:extLst>
              <a:ext uri="{FF2B5EF4-FFF2-40B4-BE49-F238E27FC236}">
                <a16:creationId xmlns:a16="http://schemas.microsoft.com/office/drawing/2014/main" id="{3B5DA20A-FF4A-4D78-9420-2DAEF80C24B0}"/>
              </a:ext>
            </a:extLst>
          </p:cNvPr>
          <p:cNvSpPr/>
          <p:nvPr/>
        </p:nvSpPr>
        <p:spPr>
          <a:xfrm>
            <a:off x="4872765" y="960012"/>
            <a:ext cx="1228912" cy="1962000"/>
          </a:xfrm>
          <a:prstGeom prst="rect">
            <a:avLst/>
          </a:prstGeom>
          <a:solidFill>
            <a:srgbClr val="28A3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sz="1400">
                <a:solidFill>
                  <a:srgbClr val="FFFFFF"/>
                </a:solidFill>
                <a:latin typeface="Open Sans" panose="020B0606030504020204" pitchFamily="34" charset="0"/>
                <a:ea typeface="Open Sans" panose="020B0606030504020204" pitchFamily="34" charset="0"/>
                <a:cs typeface="Open Sans" panose="020B0606030504020204" pitchFamily="34" charset="0"/>
              </a:rPr>
              <a:t>0-15</a:t>
            </a:r>
          </a:p>
          <a:p>
            <a:r>
              <a:rPr lang="en-GB" sz="1600">
                <a:solidFill>
                  <a:srgbClr val="FFFFFF"/>
                </a:solidFill>
                <a:latin typeface="Open Sans" panose="020B0606030504020204" pitchFamily="34" charset="0"/>
                <a:ea typeface="Open Sans" panose="020B0606030504020204" pitchFamily="34" charset="0"/>
                <a:cs typeface="Open Sans" panose="020B0606030504020204" pitchFamily="34" charset="0"/>
              </a:rPr>
              <a:t>17%</a:t>
            </a:r>
          </a:p>
          <a:p>
            <a:endParaRPr lang="en-GB" sz="160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r>
              <a:rPr lang="en-GB" sz="1400">
                <a:solidFill>
                  <a:srgbClr val="FFFFFF"/>
                </a:solidFill>
                <a:latin typeface="Open Sans" panose="020B0606030504020204" pitchFamily="34" charset="0"/>
                <a:ea typeface="Open Sans" panose="020B0606030504020204" pitchFamily="34" charset="0"/>
                <a:cs typeface="Open Sans" panose="020B0606030504020204" pitchFamily="34" charset="0"/>
              </a:rPr>
              <a:t>Working Age</a:t>
            </a:r>
          </a:p>
          <a:p>
            <a:r>
              <a:rPr lang="en-GB" sz="1600">
                <a:solidFill>
                  <a:srgbClr val="FFFFFF"/>
                </a:solidFill>
                <a:latin typeface="Open Sans" panose="020B0606030504020204" pitchFamily="34" charset="0"/>
                <a:ea typeface="Open Sans" panose="020B0606030504020204" pitchFamily="34" charset="0"/>
                <a:cs typeface="Open Sans" panose="020B0606030504020204" pitchFamily="34" charset="0"/>
              </a:rPr>
              <a:t>60%</a:t>
            </a:r>
          </a:p>
          <a:p>
            <a:endParaRPr lang="en-GB" sz="160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r>
              <a:rPr lang="en-GB" sz="1400">
                <a:solidFill>
                  <a:srgbClr val="FFFFFF"/>
                </a:solidFill>
                <a:latin typeface="Open Sans" panose="020B0606030504020204" pitchFamily="34" charset="0"/>
                <a:ea typeface="Open Sans" panose="020B0606030504020204" pitchFamily="34" charset="0"/>
                <a:cs typeface="Open Sans" panose="020B0606030504020204" pitchFamily="34" charset="0"/>
              </a:rPr>
              <a:t>Age 65+</a:t>
            </a:r>
          </a:p>
          <a:p>
            <a:r>
              <a:rPr lang="en-GB" sz="1600">
                <a:solidFill>
                  <a:srgbClr val="FFFFFF"/>
                </a:solidFill>
                <a:latin typeface="Open Sans" panose="020B0606030504020204" pitchFamily="34" charset="0"/>
                <a:ea typeface="Open Sans" panose="020B0606030504020204" pitchFamily="34" charset="0"/>
                <a:cs typeface="Open Sans" panose="020B0606030504020204" pitchFamily="34" charset="0"/>
              </a:rPr>
              <a:t>24%</a:t>
            </a:r>
          </a:p>
        </p:txBody>
      </p:sp>
      <p:sp>
        <p:nvSpPr>
          <p:cNvPr id="20" name="Rectangle 19">
            <a:extLst>
              <a:ext uri="{FF2B5EF4-FFF2-40B4-BE49-F238E27FC236}">
                <a16:creationId xmlns:a16="http://schemas.microsoft.com/office/drawing/2014/main" id="{225FD97F-909B-42FC-B116-D3778A61CC1F}"/>
              </a:ext>
            </a:extLst>
          </p:cNvPr>
          <p:cNvSpPr/>
          <p:nvPr/>
        </p:nvSpPr>
        <p:spPr>
          <a:xfrm>
            <a:off x="1162965" y="4922808"/>
            <a:ext cx="2458314" cy="1962000"/>
          </a:xfrm>
          <a:prstGeom prst="rect">
            <a:avLst/>
          </a:prstGeom>
          <a:solidFill>
            <a:srgbClr val="1BA6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b="1">
                <a:solidFill>
                  <a:srgbClr val="FFFFFF"/>
                </a:solidFill>
                <a:latin typeface="Open Sans" panose="020B0606030504020204" pitchFamily="34" charset="0"/>
                <a:ea typeface="Open Sans" panose="020B0606030504020204" pitchFamily="34" charset="0"/>
                <a:cs typeface="Open Sans" panose="020B0606030504020204" pitchFamily="34" charset="0"/>
              </a:rPr>
              <a:t>Main Industry Sectors</a:t>
            </a:r>
          </a:p>
          <a:p>
            <a:pPr>
              <a:spcAft>
                <a:spcPts val="600"/>
              </a:spcAft>
            </a:pPr>
            <a:r>
              <a:rPr lang="en-GB" sz="1600">
                <a:solidFill>
                  <a:srgbClr val="FFFFFF"/>
                </a:solidFill>
                <a:latin typeface="Open Sans" panose="020B0606030504020204" pitchFamily="34" charset="0"/>
                <a:ea typeface="Open Sans" panose="020B0606030504020204" pitchFamily="34" charset="0"/>
                <a:cs typeface="Open Sans" panose="020B0606030504020204" pitchFamily="34" charset="0"/>
              </a:rPr>
              <a:t>1. </a:t>
            </a:r>
            <a:r>
              <a:rPr lang="en-GB" sz="1600">
                <a:solidFill>
                  <a:schemeClr val="bg1"/>
                </a:solidFill>
                <a:latin typeface="Open Sans" panose="020B0606030504020204" pitchFamily="34" charset="0"/>
                <a:ea typeface="Open Sans" panose="020B0606030504020204" pitchFamily="34" charset="0"/>
                <a:cs typeface="Open Sans" panose="020B0606030504020204" pitchFamily="34" charset="0"/>
              </a:rPr>
              <a:t>Health &amp; social care </a:t>
            </a:r>
          </a:p>
          <a:p>
            <a:pPr>
              <a:spcAft>
                <a:spcPts val="600"/>
              </a:spcAft>
            </a:pPr>
            <a:r>
              <a:rPr lang="en-GB" sz="1600">
                <a:solidFill>
                  <a:schemeClr val="bg1"/>
                </a:solidFill>
                <a:latin typeface="Open Sans" panose="020B0606030504020204" pitchFamily="34" charset="0"/>
                <a:ea typeface="Open Sans" panose="020B0606030504020204" pitchFamily="34" charset="0"/>
                <a:cs typeface="Open Sans" panose="020B0606030504020204" pitchFamily="34" charset="0"/>
              </a:rPr>
              <a:t>2. Retail </a:t>
            </a:r>
          </a:p>
          <a:p>
            <a:pPr>
              <a:spcAft>
                <a:spcPts val="600"/>
              </a:spcAft>
            </a:pPr>
            <a:r>
              <a:rPr lang="en-GB" sz="1600">
                <a:solidFill>
                  <a:schemeClr val="bg1"/>
                </a:solidFill>
                <a:latin typeface="Open Sans" panose="020B0606030504020204" pitchFamily="34" charset="0"/>
                <a:ea typeface="Open Sans" panose="020B0606030504020204" pitchFamily="34" charset="0"/>
                <a:cs typeface="Open Sans" panose="020B0606030504020204" pitchFamily="34" charset="0"/>
              </a:rPr>
              <a:t>3. Manufacturing </a:t>
            </a:r>
          </a:p>
        </p:txBody>
      </p:sp>
      <p:pic>
        <p:nvPicPr>
          <p:cNvPr id="27" name="Picture 26">
            <a:extLst>
              <a:ext uri="{FF2B5EF4-FFF2-40B4-BE49-F238E27FC236}">
                <a16:creationId xmlns:a16="http://schemas.microsoft.com/office/drawing/2014/main" id="{0DDBC418-CDE5-4B43-9FD9-7DD001E8E849}"/>
              </a:ext>
            </a:extLst>
          </p:cNvPr>
          <p:cNvPicPr>
            <a:picLocks noChangeAspect="1"/>
          </p:cNvPicPr>
          <p:nvPr/>
        </p:nvPicPr>
        <p:blipFill>
          <a:blip r:embed="rId3">
            <a:biLevel thresh="25000"/>
          </a:blip>
          <a:stretch>
            <a:fillRect/>
          </a:stretch>
        </p:blipFill>
        <p:spPr>
          <a:xfrm>
            <a:off x="8888309" y="3507606"/>
            <a:ext cx="1174099" cy="1098374"/>
          </a:xfrm>
          <a:prstGeom prst="rect">
            <a:avLst/>
          </a:prstGeom>
        </p:spPr>
      </p:pic>
      <p:pic>
        <p:nvPicPr>
          <p:cNvPr id="29" name="Picture 28">
            <a:extLst>
              <a:ext uri="{FF2B5EF4-FFF2-40B4-BE49-F238E27FC236}">
                <a16:creationId xmlns:a16="http://schemas.microsoft.com/office/drawing/2014/main" id="{A6D6F8C5-4880-4861-9E5E-726284823950}"/>
              </a:ext>
            </a:extLst>
          </p:cNvPr>
          <p:cNvPicPr>
            <a:picLocks noChangeAspect="1"/>
          </p:cNvPicPr>
          <p:nvPr/>
        </p:nvPicPr>
        <p:blipFill>
          <a:blip r:embed="rId4">
            <a:biLevel thresh="25000"/>
          </a:blip>
          <a:stretch>
            <a:fillRect/>
          </a:stretch>
        </p:blipFill>
        <p:spPr>
          <a:xfrm>
            <a:off x="8529593" y="3507606"/>
            <a:ext cx="1098374" cy="1098374"/>
          </a:xfrm>
          <a:prstGeom prst="rect">
            <a:avLst/>
          </a:prstGeom>
        </p:spPr>
      </p:pic>
      <p:sp>
        <p:nvSpPr>
          <p:cNvPr id="30" name="TextBox 29">
            <a:extLst>
              <a:ext uri="{FF2B5EF4-FFF2-40B4-BE49-F238E27FC236}">
                <a16:creationId xmlns:a16="http://schemas.microsoft.com/office/drawing/2014/main" id="{48398879-B0DC-4198-A260-8559D74CE77B}"/>
              </a:ext>
            </a:extLst>
          </p:cNvPr>
          <p:cNvSpPr txBox="1"/>
          <p:nvPr/>
        </p:nvSpPr>
        <p:spPr>
          <a:xfrm>
            <a:off x="9867531" y="3358822"/>
            <a:ext cx="1372590" cy="1323439"/>
          </a:xfrm>
          <a:prstGeom prst="rect">
            <a:avLst/>
          </a:prstGeom>
          <a:noFill/>
        </p:spPr>
        <p:txBody>
          <a:bodyPr wrap="square" rtlCol="0">
            <a:spAutoFit/>
          </a:bodyPr>
          <a:lstStyle/>
          <a:p>
            <a:r>
              <a:rPr lang="en-GB" sz="2400">
                <a:solidFill>
                  <a:schemeClr val="bg1"/>
                </a:solidFill>
                <a:latin typeface="Open Sans" panose="020B0606030504020204" pitchFamily="34" charset="0"/>
                <a:ea typeface="Open Sans" panose="020B0606030504020204" pitchFamily="34" charset="0"/>
                <a:cs typeface="Open Sans" panose="020B0606030504020204" pitchFamily="34" charset="0"/>
              </a:rPr>
              <a:t>48.9%</a:t>
            </a:r>
          </a:p>
          <a:p>
            <a:r>
              <a:rPr lang="en-GB" sz="1600">
                <a:solidFill>
                  <a:schemeClr val="bg1"/>
                </a:solidFill>
                <a:latin typeface="Open Sans" panose="020B0606030504020204" pitchFamily="34" charset="0"/>
                <a:ea typeface="Open Sans" panose="020B0606030504020204" pitchFamily="34" charset="0"/>
                <a:cs typeface="Open Sans" panose="020B0606030504020204" pitchFamily="34" charset="0"/>
              </a:rPr>
              <a:t>Male</a:t>
            </a:r>
          </a:p>
          <a:p>
            <a:r>
              <a:rPr lang="en-GB" sz="2400">
                <a:solidFill>
                  <a:schemeClr val="bg1"/>
                </a:solidFill>
                <a:latin typeface="Open Sans" panose="020B0606030504020204" pitchFamily="34" charset="0"/>
                <a:ea typeface="Open Sans" panose="020B0606030504020204" pitchFamily="34" charset="0"/>
                <a:cs typeface="Open Sans" panose="020B0606030504020204" pitchFamily="34" charset="0"/>
              </a:rPr>
              <a:t>51.1%</a:t>
            </a:r>
          </a:p>
          <a:p>
            <a:r>
              <a:rPr lang="en-GB" sz="1600">
                <a:solidFill>
                  <a:schemeClr val="bg1"/>
                </a:solidFill>
                <a:latin typeface="Open Sans" panose="020B0606030504020204" pitchFamily="34" charset="0"/>
                <a:ea typeface="Open Sans" panose="020B0606030504020204" pitchFamily="34" charset="0"/>
                <a:cs typeface="Open Sans" panose="020B0606030504020204" pitchFamily="34" charset="0"/>
              </a:rPr>
              <a:t>Female</a:t>
            </a:r>
          </a:p>
        </p:txBody>
      </p:sp>
      <p:pic>
        <p:nvPicPr>
          <p:cNvPr id="2048" name="Picture 2047" descr="Icon&#10;&#10;Description automatically generated">
            <a:extLst>
              <a:ext uri="{FF2B5EF4-FFF2-40B4-BE49-F238E27FC236}">
                <a16:creationId xmlns:a16="http://schemas.microsoft.com/office/drawing/2014/main" id="{4CDA4A0B-1BB3-4047-96C2-3FFAAD98BC31}"/>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545719" y="1523371"/>
            <a:ext cx="1255772" cy="1255772"/>
          </a:xfrm>
          <a:prstGeom prst="rect">
            <a:avLst/>
          </a:prstGeom>
        </p:spPr>
      </p:pic>
      <p:pic>
        <p:nvPicPr>
          <p:cNvPr id="2064" name="Picture 2063" descr="Icon&#10;&#10;Description automatically generated">
            <a:extLst>
              <a:ext uri="{FF2B5EF4-FFF2-40B4-BE49-F238E27FC236}">
                <a16:creationId xmlns:a16="http://schemas.microsoft.com/office/drawing/2014/main" id="{1B3836D7-DE0D-4F45-BD96-E9C9EDDDFE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0001" y="2859462"/>
            <a:ext cx="1243576" cy="1243576"/>
          </a:xfrm>
          <a:prstGeom prst="rect">
            <a:avLst/>
          </a:prstGeom>
        </p:spPr>
      </p:pic>
      <p:pic>
        <p:nvPicPr>
          <p:cNvPr id="2066" name="Graphic 2065" descr="Graduation cap outline">
            <a:extLst>
              <a:ext uri="{FF2B5EF4-FFF2-40B4-BE49-F238E27FC236}">
                <a16:creationId xmlns:a16="http://schemas.microsoft.com/office/drawing/2014/main" id="{CE5DF201-E600-4210-8892-A8761D32DE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57198" y="2698025"/>
            <a:ext cx="1525164" cy="1525164"/>
          </a:xfrm>
          <a:prstGeom prst="rect">
            <a:avLst/>
          </a:prstGeom>
        </p:spPr>
      </p:pic>
      <p:sp>
        <p:nvSpPr>
          <p:cNvPr id="2067" name="TextBox 2066">
            <a:extLst>
              <a:ext uri="{FF2B5EF4-FFF2-40B4-BE49-F238E27FC236}">
                <a16:creationId xmlns:a16="http://schemas.microsoft.com/office/drawing/2014/main" id="{DF78EFF4-B630-447A-9905-B0ED64E02457}"/>
              </a:ext>
            </a:extLst>
          </p:cNvPr>
          <p:cNvSpPr txBox="1"/>
          <p:nvPr/>
        </p:nvSpPr>
        <p:spPr>
          <a:xfrm>
            <a:off x="3647711" y="981115"/>
            <a:ext cx="1584176" cy="461665"/>
          </a:xfrm>
          <a:prstGeom prst="rect">
            <a:avLst/>
          </a:prstGeom>
          <a:noFill/>
        </p:spPr>
        <p:txBody>
          <a:bodyPr wrap="square" rtlCol="0">
            <a:spAutoFit/>
          </a:bodyPr>
          <a:lstStyle/>
          <a:p>
            <a:r>
              <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rPr>
              <a:t>Age</a:t>
            </a:r>
          </a:p>
        </p:txBody>
      </p:sp>
      <p:pic>
        <p:nvPicPr>
          <p:cNvPr id="1026" name="Picture 2">
            <a:extLst>
              <a:ext uri="{FF2B5EF4-FFF2-40B4-BE49-F238E27FC236}">
                <a16:creationId xmlns:a16="http://schemas.microsoft.com/office/drawing/2014/main" id="{434F9691-B13A-4132-B8F0-506113B8377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30" t="20926" r="63966" b="26609"/>
          <a:stretch/>
        </p:blipFill>
        <p:spPr bwMode="auto">
          <a:xfrm>
            <a:off x="6143639" y="5221453"/>
            <a:ext cx="2141508" cy="155206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Icon&#10;&#10;Description automatically generated">
            <a:extLst>
              <a:ext uri="{FF2B5EF4-FFF2-40B4-BE49-F238E27FC236}">
                <a16:creationId xmlns:a16="http://schemas.microsoft.com/office/drawing/2014/main" id="{805CB33B-9C24-4C90-A740-523BBAB49A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21921" y="5959477"/>
            <a:ext cx="158265" cy="158265"/>
          </a:xfrm>
          <a:prstGeom prst="rect">
            <a:avLst/>
          </a:prstGeom>
        </p:spPr>
      </p:pic>
      <p:pic>
        <p:nvPicPr>
          <p:cNvPr id="74" name="Picture 73" descr="Icon&#10;&#10;Description automatically generated">
            <a:extLst>
              <a:ext uri="{FF2B5EF4-FFF2-40B4-BE49-F238E27FC236}">
                <a16:creationId xmlns:a16="http://schemas.microsoft.com/office/drawing/2014/main" id="{18020D06-5D53-4B63-9ED4-8CAF354BF9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21921" y="6202924"/>
            <a:ext cx="158265" cy="158265"/>
          </a:xfrm>
          <a:prstGeom prst="rect">
            <a:avLst/>
          </a:prstGeom>
        </p:spPr>
      </p:pic>
      <p:pic>
        <p:nvPicPr>
          <p:cNvPr id="35" name="Picture 34" descr="Icon&#10;&#10;Description automatically generated">
            <a:extLst>
              <a:ext uri="{FF2B5EF4-FFF2-40B4-BE49-F238E27FC236}">
                <a16:creationId xmlns:a16="http://schemas.microsoft.com/office/drawing/2014/main" id="{30A06F29-58EB-43C9-B52A-788E1D27F4A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6331"/>
          <a:stretch/>
        </p:blipFill>
        <p:spPr>
          <a:xfrm>
            <a:off x="6899735" y="6474418"/>
            <a:ext cx="325628" cy="272449"/>
          </a:xfrm>
          <a:prstGeom prst="rect">
            <a:avLst/>
          </a:prstGeom>
        </p:spPr>
      </p:pic>
      <p:pic>
        <p:nvPicPr>
          <p:cNvPr id="77" name="Picture 76" descr="Icon&#10;&#10;Description automatically generated">
            <a:extLst>
              <a:ext uri="{FF2B5EF4-FFF2-40B4-BE49-F238E27FC236}">
                <a16:creationId xmlns:a16="http://schemas.microsoft.com/office/drawing/2014/main" id="{C93643E1-A6A7-43F9-B108-AC746CEAE55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6331"/>
          <a:stretch/>
        </p:blipFill>
        <p:spPr>
          <a:xfrm flipH="1">
            <a:off x="7263577" y="6473693"/>
            <a:ext cx="325628" cy="272449"/>
          </a:xfrm>
          <a:prstGeom prst="rect">
            <a:avLst/>
          </a:prstGeom>
        </p:spPr>
      </p:pic>
      <p:sp>
        <p:nvSpPr>
          <p:cNvPr id="83" name="TextBox 82">
            <a:extLst>
              <a:ext uri="{FF2B5EF4-FFF2-40B4-BE49-F238E27FC236}">
                <a16:creationId xmlns:a16="http://schemas.microsoft.com/office/drawing/2014/main" id="{28C05B83-E416-484B-A806-D10B9A115534}"/>
              </a:ext>
            </a:extLst>
          </p:cNvPr>
          <p:cNvSpPr txBox="1"/>
          <p:nvPr/>
        </p:nvSpPr>
        <p:spPr>
          <a:xfrm>
            <a:off x="1150911" y="2945130"/>
            <a:ext cx="2447268" cy="1950348"/>
          </a:xfrm>
          <a:prstGeom prst="rect">
            <a:avLst/>
          </a:prstGeom>
          <a:solidFill>
            <a:srgbClr val="7E4596"/>
          </a:solidFill>
        </p:spPr>
        <p:txBody>
          <a:bodyPr wrap="square">
            <a:spAutoFit/>
          </a:bodyPr>
          <a:lstStyle/>
          <a:p>
            <a:r>
              <a:rPr lang="en-GB" sz="3200" b="1">
                <a:solidFill>
                  <a:srgbClr val="FFFFFF"/>
                </a:solidFill>
                <a:latin typeface="Open Sans" panose="020B0606030504020204" pitchFamily="34" charset="0"/>
                <a:ea typeface="Open Sans" panose="020B0606030504020204" pitchFamily="34" charset="0"/>
                <a:cs typeface="Open Sans" panose="020B0606030504020204" pitchFamily="34" charset="0"/>
              </a:rPr>
              <a:t>11,424 </a:t>
            </a:r>
            <a:r>
              <a:rPr lang="en-GB" sz="2400">
                <a:solidFill>
                  <a:schemeClr val="bg1"/>
                </a:solidFill>
                <a:latin typeface="Open Sans" panose="020B0606030504020204" pitchFamily="34" charset="0"/>
                <a:ea typeface="Open Sans" panose="020B0606030504020204" pitchFamily="34" charset="0"/>
                <a:cs typeface="Open Sans" panose="020B0606030504020204" pitchFamily="34" charset="0"/>
              </a:rPr>
              <a:t>People are living in deprivation</a:t>
            </a:r>
          </a:p>
          <a:p>
            <a:endParaRPr lang="en-GB"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7065C3FC-8D85-4B61-B530-BEAA17CFB4BD}"/>
              </a:ext>
            </a:extLst>
          </p:cNvPr>
          <p:cNvSpPr/>
          <p:nvPr/>
        </p:nvSpPr>
        <p:spPr>
          <a:xfrm>
            <a:off x="6131570" y="955334"/>
            <a:ext cx="2389115" cy="1981422"/>
          </a:xfrm>
          <a:prstGeom prst="rect">
            <a:avLst/>
          </a:prstGeom>
          <a:solidFill>
            <a:srgbClr val="1BA6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White British 93.8</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Black, Asian, Ethnic Minority 4.4</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White (Non -       British)  1.9</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 – Ethnic Households 4</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GB" dirty="0">
              <a:solidFill>
                <a:srgbClr val="002DB2"/>
              </a:solidFill>
              <a:latin typeface="Arial Unicode MS" panose="020B0604020202020204" pitchFamily="34" charset="-128"/>
            </a:endParaRPr>
          </a:p>
        </p:txBody>
      </p:sp>
      <p:sp>
        <p:nvSpPr>
          <p:cNvPr id="8" name="TextBox 7">
            <a:extLst>
              <a:ext uri="{FF2B5EF4-FFF2-40B4-BE49-F238E27FC236}">
                <a16:creationId xmlns:a16="http://schemas.microsoft.com/office/drawing/2014/main" id="{F1812916-60EC-466C-AE32-A073CA116E69}"/>
              </a:ext>
            </a:extLst>
          </p:cNvPr>
          <p:cNvSpPr txBox="1"/>
          <p:nvPr/>
        </p:nvSpPr>
        <p:spPr>
          <a:xfrm>
            <a:off x="8486098" y="4990689"/>
            <a:ext cx="2538586" cy="1569660"/>
          </a:xfrm>
          <a:prstGeom prst="rect">
            <a:avLst/>
          </a:prstGeom>
          <a:noFill/>
        </p:spPr>
        <p:txBody>
          <a:bodyPr wrap="square" rtlCol="0">
            <a:spAutoFit/>
          </a:bodyPr>
          <a:lstStyle/>
          <a:p>
            <a:pPr algn="r"/>
            <a:r>
              <a:rPr lang="en-GB" sz="1600" b="1" dirty="0">
                <a:solidFill>
                  <a:srgbClr val="002DB2"/>
                </a:solidFill>
                <a:latin typeface="Open Sans" panose="020B0606030504020204" pitchFamily="34" charset="0"/>
                <a:ea typeface="Open Sans" panose="020B0606030504020204" pitchFamily="34" charset="0"/>
                <a:cs typeface="Open Sans" panose="020B0606030504020204" pitchFamily="34" charset="0"/>
              </a:rPr>
              <a:t>75% </a:t>
            </a:r>
            <a:r>
              <a:rPr lang="en-GB" sz="1600" dirty="0">
                <a:solidFill>
                  <a:srgbClr val="002DB2"/>
                </a:solidFill>
                <a:latin typeface="Open Sans" panose="020B0606030504020204" pitchFamily="34" charset="0"/>
                <a:ea typeface="Open Sans" panose="020B0606030504020204" pitchFamily="34" charset="0"/>
                <a:cs typeface="Open Sans" panose="020B0606030504020204" pitchFamily="34" charset="0"/>
              </a:rPr>
              <a:t>are Homeowners</a:t>
            </a:r>
          </a:p>
          <a:p>
            <a:pPr algn="r"/>
            <a:r>
              <a:rPr lang="en-GB" sz="1600" b="1" dirty="0">
                <a:solidFill>
                  <a:srgbClr val="002DB2"/>
                </a:solidFill>
                <a:latin typeface="Open Sans" panose="020B0606030504020204" pitchFamily="34" charset="0"/>
                <a:ea typeface="Open Sans" panose="020B0606030504020204" pitchFamily="34" charset="0"/>
                <a:cs typeface="Open Sans" panose="020B0606030504020204" pitchFamily="34" charset="0"/>
              </a:rPr>
              <a:t>13% </a:t>
            </a:r>
            <a:r>
              <a:rPr lang="en-GB" sz="1600" dirty="0">
                <a:solidFill>
                  <a:srgbClr val="002DB2"/>
                </a:solidFill>
                <a:latin typeface="Open Sans" panose="020B0606030504020204" pitchFamily="34" charset="0"/>
                <a:ea typeface="Open Sans" panose="020B0606030504020204" pitchFamily="34" charset="0"/>
                <a:cs typeface="Open Sans" panose="020B0606030504020204" pitchFamily="34" charset="0"/>
              </a:rPr>
              <a:t>Rent from the council</a:t>
            </a:r>
          </a:p>
          <a:p>
            <a:pPr algn="r"/>
            <a:r>
              <a:rPr lang="en-GB" sz="1600" b="1" dirty="0">
                <a:solidFill>
                  <a:srgbClr val="002DB2"/>
                </a:solidFill>
                <a:latin typeface="Open Sans" panose="020B0606030504020204" pitchFamily="34" charset="0"/>
                <a:ea typeface="Open Sans" panose="020B0606030504020204" pitchFamily="34" charset="0"/>
                <a:cs typeface="Open Sans" panose="020B0606030504020204" pitchFamily="34" charset="0"/>
              </a:rPr>
              <a:t>2% </a:t>
            </a:r>
            <a:r>
              <a:rPr lang="en-GB" sz="1600" dirty="0">
                <a:solidFill>
                  <a:srgbClr val="002DB2"/>
                </a:solidFill>
                <a:latin typeface="Open Sans" panose="020B0606030504020204" pitchFamily="34" charset="0"/>
                <a:ea typeface="Open Sans" panose="020B0606030504020204" pitchFamily="34" charset="0"/>
                <a:cs typeface="Open Sans" panose="020B0606030504020204" pitchFamily="34" charset="0"/>
              </a:rPr>
              <a:t>Rent from Housing Associations</a:t>
            </a:r>
          </a:p>
          <a:p>
            <a:pPr algn="r"/>
            <a:r>
              <a:rPr lang="en-GB" sz="1600" b="1" dirty="0">
                <a:solidFill>
                  <a:srgbClr val="002DB2"/>
                </a:solidFill>
                <a:latin typeface="Open Sans" panose="020B0606030504020204" pitchFamily="34" charset="0"/>
                <a:ea typeface="Open Sans" panose="020B0606030504020204" pitchFamily="34" charset="0"/>
                <a:cs typeface="Open Sans" panose="020B0606030504020204" pitchFamily="34" charset="0"/>
              </a:rPr>
              <a:t>8% </a:t>
            </a:r>
            <a:r>
              <a:rPr lang="en-GB" sz="1600" dirty="0">
                <a:solidFill>
                  <a:srgbClr val="002DB2"/>
                </a:solidFill>
                <a:latin typeface="Open Sans" panose="020B0606030504020204" pitchFamily="34" charset="0"/>
                <a:ea typeface="Open Sans" panose="020B0606030504020204" pitchFamily="34" charset="0"/>
                <a:cs typeface="Open Sans" panose="020B0606030504020204" pitchFamily="34" charset="0"/>
              </a:rPr>
              <a:t>are Private Renting</a:t>
            </a:r>
          </a:p>
        </p:txBody>
      </p:sp>
      <p:pic>
        <p:nvPicPr>
          <p:cNvPr id="13" name="Graphic 12" descr="Earth globe: Americas with solid fill">
            <a:extLst>
              <a:ext uri="{FF2B5EF4-FFF2-40B4-BE49-F238E27FC236}">
                <a16:creationId xmlns:a16="http://schemas.microsoft.com/office/drawing/2014/main" id="{78F00FC6-3019-4106-92A3-B1F6B76B89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83462" y="1023146"/>
            <a:ext cx="1818966" cy="1818966"/>
          </a:xfrm>
          <a:prstGeom prst="rect">
            <a:avLst/>
          </a:prstGeom>
        </p:spPr>
      </p:pic>
      <p:sp>
        <p:nvSpPr>
          <p:cNvPr id="18" name="TextBox 17">
            <a:extLst>
              <a:ext uri="{FF2B5EF4-FFF2-40B4-BE49-F238E27FC236}">
                <a16:creationId xmlns:a16="http://schemas.microsoft.com/office/drawing/2014/main" id="{DBD139EC-3DBA-4566-BF1F-28477AFB21CA}"/>
              </a:ext>
            </a:extLst>
          </p:cNvPr>
          <p:cNvSpPr txBox="1"/>
          <p:nvPr/>
        </p:nvSpPr>
        <p:spPr>
          <a:xfrm>
            <a:off x="6143380" y="4924480"/>
            <a:ext cx="2310537" cy="461665"/>
          </a:xfrm>
          <a:prstGeom prst="rect">
            <a:avLst/>
          </a:prstGeom>
          <a:noFill/>
        </p:spPr>
        <p:txBody>
          <a:bodyPr wrap="square" rtlCol="0">
            <a:spAutoFit/>
          </a:bodyPr>
          <a:lstStyle/>
          <a:p>
            <a:pPr algn="r"/>
            <a:r>
              <a:rPr lang="en-GB" sz="2400" b="1">
                <a:solidFill>
                  <a:srgbClr val="002DB2"/>
                </a:solidFill>
                <a:latin typeface="Open Sans" panose="020B0606030504020204" pitchFamily="34" charset="0"/>
                <a:ea typeface="Open Sans" panose="020B0606030504020204" pitchFamily="34" charset="0"/>
                <a:cs typeface="Open Sans" panose="020B0606030504020204" pitchFamily="34" charset="0"/>
              </a:rPr>
              <a:t>Tenure</a:t>
            </a:r>
          </a:p>
        </p:txBody>
      </p:sp>
      <p:sp>
        <p:nvSpPr>
          <p:cNvPr id="21" name="TextBox 20">
            <a:extLst>
              <a:ext uri="{FF2B5EF4-FFF2-40B4-BE49-F238E27FC236}">
                <a16:creationId xmlns:a16="http://schemas.microsoft.com/office/drawing/2014/main" id="{4D075BA9-A2EF-44C7-989F-8487E76C1F51}"/>
              </a:ext>
            </a:extLst>
          </p:cNvPr>
          <p:cNvSpPr txBox="1"/>
          <p:nvPr/>
        </p:nvSpPr>
        <p:spPr>
          <a:xfrm>
            <a:off x="8466823" y="983612"/>
            <a:ext cx="2439845" cy="461665"/>
          </a:xfrm>
          <a:prstGeom prst="rect">
            <a:avLst/>
          </a:prstGeom>
          <a:noFill/>
        </p:spPr>
        <p:txBody>
          <a:bodyPr wrap="square" rtlCol="0">
            <a:spAutoFit/>
          </a:bodyPr>
          <a:lstStyle/>
          <a:p>
            <a:pPr algn="r"/>
            <a:r>
              <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rPr>
              <a:t>Ethnicity</a:t>
            </a:r>
          </a:p>
        </p:txBody>
      </p:sp>
    </p:spTree>
    <p:extLst>
      <p:ext uri="{BB962C8B-B14F-4D97-AF65-F5344CB8AC3E}">
        <p14:creationId xmlns:p14="http://schemas.microsoft.com/office/powerpoint/2010/main" val="3865691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A902B-B43E-4090-E0C6-3C447F7484E6}"/>
              </a:ext>
            </a:extLst>
          </p:cNvPr>
          <p:cNvSpPr>
            <a:spLocks noGrp="1"/>
          </p:cNvSpPr>
          <p:nvPr>
            <p:ph type="title"/>
          </p:nvPr>
        </p:nvSpPr>
        <p:spPr/>
        <p:txBody>
          <a:bodyPr/>
          <a:lstStyle/>
          <a:p>
            <a:r>
              <a:rPr lang="en-GB" dirty="0"/>
              <a:t>Features of the North </a:t>
            </a:r>
          </a:p>
        </p:txBody>
      </p:sp>
      <p:sp>
        <p:nvSpPr>
          <p:cNvPr id="3" name="Content Placeholder 2">
            <a:extLst>
              <a:ext uri="{FF2B5EF4-FFF2-40B4-BE49-F238E27FC236}">
                <a16:creationId xmlns:a16="http://schemas.microsoft.com/office/drawing/2014/main" id="{F5C286D0-4504-1ECA-1D23-2DD3E58B3B95}"/>
              </a:ext>
            </a:extLst>
          </p:cNvPr>
          <p:cNvSpPr>
            <a:spLocks noGrp="1"/>
          </p:cNvSpPr>
          <p:nvPr>
            <p:ph idx="1"/>
          </p:nvPr>
        </p:nvSpPr>
        <p:spPr/>
        <p:txBody>
          <a:bodyPr/>
          <a:lstStyle/>
          <a:p>
            <a:r>
              <a:rPr lang="en-GB" dirty="0"/>
              <a:t>The North is a distinct part of Sheffield with large areas of countryside and communities with strong identities </a:t>
            </a:r>
          </a:p>
          <a:p>
            <a:pPr marL="0" indent="0">
              <a:buNone/>
            </a:pPr>
            <a:endParaRPr lang="en-GB" dirty="0"/>
          </a:p>
          <a:p>
            <a:r>
              <a:rPr lang="en-GB" dirty="0"/>
              <a:t>The North is a relatively prosperous area but contains areas of deprivation and wider social needs, particularly regarding access to transport and services </a:t>
            </a:r>
          </a:p>
          <a:p>
            <a:pPr marL="0" indent="0">
              <a:buNone/>
            </a:pPr>
            <a:endParaRPr lang="en-GB" dirty="0"/>
          </a:p>
          <a:p>
            <a:r>
              <a:rPr lang="en-GB" dirty="0"/>
              <a:t>The North has a stable population with a large proportion of older people and little ethnic diversity </a:t>
            </a:r>
          </a:p>
        </p:txBody>
      </p:sp>
    </p:spTree>
    <p:extLst>
      <p:ext uri="{BB962C8B-B14F-4D97-AF65-F5344CB8AC3E}">
        <p14:creationId xmlns:p14="http://schemas.microsoft.com/office/powerpoint/2010/main" val="3875149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219bec2-a50b-4369-8e05-4408173e8a6a">
      <Terms xmlns="http://schemas.microsoft.com/office/infopath/2007/PartnerControls"/>
    </lcf76f155ced4ddcb4097134ff3c332f>
    <TaxCatchAll xmlns="60afb0c6-883f-4638-b3d7-e5594a7ac5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F05AE82A808D4AA9F410966452122E" ma:contentTypeVersion="12" ma:contentTypeDescription="Create a new document." ma:contentTypeScope="" ma:versionID="c255be9f1387fc69e7db792ce7101ced">
  <xsd:schema xmlns:xsd="http://www.w3.org/2001/XMLSchema" xmlns:xs="http://www.w3.org/2001/XMLSchema" xmlns:p="http://schemas.microsoft.com/office/2006/metadata/properties" xmlns:ns2="9219bec2-a50b-4369-8e05-4408173e8a6a" xmlns:ns3="60afb0c6-883f-4638-b3d7-e5594a7ac57e" targetNamespace="http://schemas.microsoft.com/office/2006/metadata/properties" ma:root="true" ma:fieldsID="940ecca152eda1e43d35031f3953d4e8" ns2:_="" ns3:_="">
    <xsd:import namespace="9219bec2-a50b-4369-8e05-4408173e8a6a"/>
    <xsd:import namespace="60afb0c6-883f-4638-b3d7-e5594a7ac57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19bec2-a50b-4369-8e05-4408173e8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4514f55-2398-460d-b1d9-0db7fd9bad46"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afb0c6-883f-4638-b3d7-e5594a7ac57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d962ed4-0dc9-4d63-bcfb-096f43a6a12c}" ma:internalName="TaxCatchAll" ma:showField="CatchAllData" ma:web="60afb0c6-883f-4638-b3d7-e5594a7ac5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FBDE60-D8BC-4ECF-AAE9-A50CDB74B9DB}">
  <ds:schemaRefs>
    <ds:schemaRef ds:uri="http://schemas.microsoft.com/sharepoint/v3/contenttype/forms"/>
  </ds:schemaRefs>
</ds:datastoreItem>
</file>

<file path=customXml/itemProps2.xml><?xml version="1.0" encoding="utf-8"?>
<ds:datastoreItem xmlns:ds="http://schemas.openxmlformats.org/officeDocument/2006/customXml" ds:itemID="{409F716F-8759-4D5A-B2DE-055B0AA106C8}">
  <ds:schemaRefs>
    <ds:schemaRef ds:uri="http://schemas.microsoft.com/office/2006/metadata/properties"/>
    <ds:schemaRef ds:uri="http://schemas.microsoft.com/office/infopath/2007/PartnerControls"/>
    <ds:schemaRef ds:uri="9219bec2-a50b-4369-8e05-4408173e8a6a"/>
    <ds:schemaRef ds:uri="60afb0c6-883f-4638-b3d7-e5594a7ac57e"/>
  </ds:schemaRefs>
</ds:datastoreItem>
</file>

<file path=customXml/itemProps3.xml><?xml version="1.0" encoding="utf-8"?>
<ds:datastoreItem xmlns:ds="http://schemas.openxmlformats.org/officeDocument/2006/customXml" ds:itemID="{210828D8-548A-4AA4-BD0D-529CEC7F81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19bec2-a50b-4369-8e05-4408173e8a6a"/>
    <ds:schemaRef ds:uri="60afb0c6-883f-4638-b3d7-e5594a7ac5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1134</TotalTime>
  <Words>2346</Words>
  <Application>Microsoft Office PowerPoint</Application>
  <PresentationFormat>Widescreen</PresentationFormat>
  <Paragraphs>330</Paragraphs>
  <Slides>27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 Unicode MS</vt:lpstr>
      <vt:lpstr>Arial</vt:lpstr>
      <vt:lpstr>Calibri</vt:lpstr>
      <vt:lpstr>Calibri Light</vt:lpstr>
      <vt:lpstr>Co Headline Corp</vt:lpstr>
      <vt:lpstr>Open Sans</vt:lpstr>
      <vt:lpstr>Segoe UI</vt:lpstr>
      <vt:lpstr>Wingdings</vt:lpstr>
      <vt:lpstr>Office Theme</vt:lpstr>
      <vt:lpstr>PowerPoint Presentation</vt:lpstr>
      <vt:lpstr>PowerPoint Presentation</vt:lpstr>
      <vt:lpstr>PowerPoint Presentation</vt:lpstr>
      <vt:lpstr>PowerPoint Presentation</vt:lpstr>
      <vt:lpstr>PowerPoint Presentation</vt:lpstr>
      <vt:lpstr>What has the LAC done since 2021? </vt:lpstr>
      <vt:lpstr>What has the LAC done since 2021? </vt:lpstr>
      <vt:lpstr>PowerPoint Presentation</vt:lpstr>
      <vt:lpstr>Features of the North </vt:lpstr>
      <vt:lpstr>Features of the North </vt:lpstr>
      <vt:lpstr>Features of the North </vt:lpstr>
      <vt:lpstr>LAC consultation </vt:lpstr>
      <vt:lpstr>What’s the best thing about your area?</vt:lpstr>
      <vt:lpstr>What’s the worst thing about your area?</vt:lpstr>
      <vt:lpstr>What one thing would make the biggest difference in your area?</vt:lpstr>
      <vt:lpstr>Ward summary – East Ecclesfield  </vt:lpstr>
      <vt:lpstr>Ward summary - Stannington </vt:lpstr>
      <vt:lpstr>Ward summary – Stocksbridge and Upper Don </vt:lpstr>
      <vt:lpstr>Ward Summary – West Ecclesfield </vt:lpstr>
      <vt:lpstr>Young People </vt:lpstr>
      <vt:lpstr>Stakeholders</vt:lpstr>
      <vt:lpstr>Approach </vt:lpstr>
      <vt:lpstr>Priorities </vt:lpstr>
      <vt:lpstr>Goals</vt:lpstr>
      <vt:lpstr>Our goal is that the North is a connected place where people can access what they need to play an active part in their community </vt:lpstr>
      <vt:lpstr>Our goal is that the North is a safe place to live in and travel around </vt:lpstr>
      <vt:lpstr>Our goal is that the North is an attractive place with good facilities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Luck</dc:creator>
  <cp:lastModifiedBy>David Luck</cp:lastModifiedBy>
  <cp:revision>2</cp:revision>
  <dcterms:created xsi:type="dcterms:W3CDTF">2023-08-22T15:40:38Z</dcterms:created>
  <dcterms:modified xsi:type="dcterms:W3CDTF">2024-06-10T14:16:09Z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8588358-c3f1-4695-a290-e2f70d15689d_Enabled">
    <vt:lpwstr>true</vt:lpwstr>
  </property>
  <property fmtid="{D5CDD505-2E9C-101B-9397-08002B2CF9AE}" pid="3" name="MSIP_Label_c8588358-c3f1-4695-a290-e2f70d15689d_SetDate">
    <vt:lpwstr>2023-08-22T15:41:03Z</vt:lpwstr>
  </property>
  <property fmtid="{D5CDD505-2E9C-101B-9397-08002B2CF9AE}" pid="4" name="MSIP_Label_c8588358-c3f1-4695-a290-e2f70d15689d_Method">
    <vt:lpwstr>Privileged</vt:lpwstr>
  </property>
  <property fmtid="{D5CDD505-2E9C-101B-9397-08002B2CF9AE}" pid="5" name="MSIP_Label_c8588358-c3f1-4695-a290-e2f70d15689d_Name">
    <vt:lpwstr>Official – General</vt:lpwstr>
  </property>
  <property fmtid="{D5CDD505-2E9C-101B-9397-08002B2CF9AE}" pid="6" name="MSIP_Label_c8588358-c3f1-4695-a290-e2f70d15689d_SiteId">
    <vt:lpwstr>a1ba59b9-7204-48d8-a360-7770245ad4a9</vt:lpwstr>
  </property>
  <property fmtid="{D5CDD505-2E9C-101B-9397-08002B2CF9AE}" pid="7" name="MSIP_Label_c8588358-c3f1-4695-a290-e2f70d15689d_ActionId">
    <vt:lpwstr>88647a7d-7a3f-43d1-bd42-62f7ad2a572e</vt:lpwstr>
  </property>
  <property fmtid="{D5CDD505-2E9C-101B-9397-08002B2CF9AE}" pid="8" name="MSIP_Label_c8588358-c3f1-4695-a290-e2f70d15689d_ContentBits">
    <vt:lpwstr>0</vt:lpwstr>
  </property>
  <property fmtid="{D5CDD505-2E9C-101B-9397-08002B2CF9AE}" pid="9" name="ContentTypeId">
    <vt:lpwstr>0x01010092F05AE82A808D4AA9F410966452122E</vt:lpwstr>
  </property>
</Properties>
</file>