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2" r:id="rId6"/>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7B9C"/>
    <a:srgbClr val="FFFF66"/>
    <a:srgbClr val="E9EFF7"/>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57" autoAdjust="0"/>
    <p:restoredTop sz="86434" autoAdjust="0"/>
  </p:normalViewPr>
  <p:slideViewPr>
    <p:cSldViewPr>
      <p:cViewPr>
        <p:scale>
          <a:sx n="104" d="100"/>
          <a:sy n="104" d="100"/>
        </p:scale>
        <p:origin x="140" y="-1472"/>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160D0C-D741-4BD3-ADC7-D1F418B036B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77A191F6-E530-4F9D-A4AF-00D6CAB243ED}">
      <dgm:prSet phldrT="[Text]"/>
      <dgm:spPr>
        <a:solidFill>
          <a:schemeClr val="accent5">
            <a:lumMod val="60000"/>
            <a:lumOff val="40000"/>
          </a:schemeClr>
        </a:solidFill>
      </dgm:spPr>
      <dgm:t>
        <a:bodyPr/>
        <a:lstStyle/>
        <a:p>
          <a:r>
            <a:rPr lang="en-GB" dirty="0">
              <a:latin typeface="Calibri" panose="020F0502020204030204" pitchFamily="34" charset="0"/>
              <a:cs typeface="Calibri" panose="020F0502020204030204" pitchFamily="34" charset="0"/>
            </a:rPr>
            <a:t>Individual at risk of declining health and wellbeing</a:t>
          </a:r>
        </a:p>
      </dgm:t>
    </dgm:pt>
    <dgm:pt modelId="{E3921F53-35FF-4219-9AFC-96FF0F92F929}" type="parTrans" cxnId="{786060DF-0C45-4809-A835-6CC1D53CC209}">
      <dgm:prSet/>
      <dgm:spPr/>
      <dgm:t>
        <a:bodyPr/>
        <a:lstStyle/>
        <a:p>
          <a:endParaRPr lang="en-GB"/>
        </a:p>
      </dgm:t>
    </dgm:pt>
    <dgm:pt modelId="{638A25D9-F41D-431A-802A-94B871AD51FA}" type="sibTrans" cxnId="{786060DF-0C45-4809-A835-6CC1D53CC209}">
      <dgm:prSet/>
      <dgm:spPr>
        <a:solidFill>
          <a:schemeClr val="bg1">
            <a:lumMod val="75000"/>
          </a:schemeClr>
        </a:solidFill>
      </dgm:spPr>
      <dgm:t>
        <a:bodyPr/>
        <a:lstStyle/>
        <a:p>
          <a:endParaRPr lang="en-GB"/>
        </a:p>
      </dgm:t>
    </dgm:pt>
    <dgm:pt modelId="{B6984E11-2478-4486-A094-0ECD28C35B89}">
      <dgm:prSet phldrT="[Text]"/>
      <dgm:spPr>
        <a:solidFill>
          <a:schemeClr val="accent5">
            <a:lumMod val="60000"/>
            <a:lumOff val="40000"/>
          </a:schemeClr>
        </a:solidFill>
      </dgm:spPr>
      <dgm:t>
        <a:bodyPr/>
        <a:lstStyle/>
        <a:p>
          <a:r>
            <a:rPr lang="en-GB" dirty="0">
              <a:latin typeface="Calibri" panose="020F0502020204030204" pitchFamily="34" charset="0"/>
              <a:cs typeface="Calibri" panose="020F0502020204030204" pitchFamily="34" charset="0"/>
            </a:rPr>
            <a:t>Referral made to PKW community partnership Lead Partner </a:t>
          </a:r>
        </a:p>
        <a:p>
          <a:r>
            <a:rPr lang="en-GB" dirty="0">
              <a:latin typeface="Calibri" panose="020F0502020204030204" pitchFamily="34" charset="0"/>
              <a:cs typeface="Calibri" panose="020F0502020204030204" pitchFamily="34" charset="0"/>
            </a:rPr>
            <a:t>(by self, GP, other professional, family member, friend etc.)</a:t>
          </a:r>
        </a:p>
      </dgm:t>
    </dgm:pt>
    <dgm:pt modelId="{BFCE3C6F-59CB-4322-88B2-49FDCDF5E62C}" type="parTrans" cxnId="{11C904A3-A6CB-4272-BDC8-7B63BD1B86B5}">
      <dgm:prSet/>
      <dgm:spPr/>
      <dgm:t>
        <a:bodyPr/>
        <a:lstStyle/>
        <a:p>
          <a:endParaRPr lang="en-GB"/>
        </a:p>
      </dgm:t>
    </dgm:pt>
    <dgm:pt modelId="{698BB42A-B99D-4524-BEF3-126CFAC8CDAA}" type="sibTrans" cxnId="{11C904A3-A6CB-4272-BDC8-7B63BD1B86B5}">
      <dgm:prSet/>
      <dgm:spPr>
        <a:solidFill>
          <a:schemeClr val="bg1">
            <a:lumMod val="75000"/>
          </a:schemeClr>
        </a:solidFill>
      </dgm:spPr>
      <dgm:t>
        <a:bodyPr/>
        <a:lstStyle/>
        <a:p>
          <a:endParaRPr lang="en-GB"/>
        </a:p>
      </dgm:t>
    </dgm:pt>
    <dgm:pt modelId="{DC59DA9E-A0FB-4A81-B7A5-9BAC07CB4A5E}">
      <dgm:prSet phldrT="[Text]"/>
      <dgm:spPr>
        <a:solidFill>
          <a:schemeClr val="accent5">
            <a:lumMod val="60000"/>
            <a:lumOff val="40000"/>
          </a:schemeClr>
        </a:solidFill>
      </dgm:spPr>
      <dgm:t>
        <a:bodyPr/>
        <a:lstStyle/>
        <a:p>
          <a:r>
            <a:rPr lang="en-GB" dirty="0">
              <a:latin typeface="Calibri" panose="020F0502020204030204" pitchFamily="34" charset="0"/>
              <a:cs typeface="Calibri" panose="020F0502020204030204" pitchFamily="34" charset="0"/>
            </a:rPr>
            <a:t>Individual has a good conversation with a PKW link worker</a:t>
          </a:r>
        </a:p>
      </dgm:t>
    </dgm:pt>
    <dgm:pt modelId="{6125D61B-8E07-4774-B472-1B22F7F0A86E}" type="parTrans" cxnId="{81B7C230-AF75-4857-8A30-DFA5CDC73180}">
      <dgm:prSet/>
      <dgm:spPr/>
      <dgm:t>
        <a:bodyPr/>
        <a:lstStyle/>
        <a:p>
          <a:endParaRPr lang="en-GB"/>
        </a:p>
      </dgm:t>
    </dgm:pt>
    <dgm:pt modelId="{F8FC6669-1F58-4910-9EE9-167276AB5511}" type="sibTrans" cxnId="{81B7C230-AF75-4857-8A30-DFA5CDC73180}">
      <dgm:prSet/>
      <dgm:spPr>
        <a:solidFill>
          <a:schemeClr val="bg1">
            <a:lumMod val="75000"/>
          </a:schemeClr>
        </a:solidFill>
      </dgm:spPr>
      <dgm:t>
        <a:bodyPr/>
        <a:lstStyle/>
        <a:p>
          <a:endParaRPr lang="en-GB"/>
        </a:p>
      </dgm:t>
    </dgm:pt>
    <dgm:pt modelId="{C1228A46-CCE6-474A-A6EC-BC79BD5398E3}">
      <dgm:prSet/>
      <dgm:spPr>
        <a:solidFill>
          <a:schemeClr val="accent5">
            <a:lumMod val="60000"/>
            <a:lumOff val="40000"/>
          </a:schemeClr>
        </a:solidFill>
      </dgm:spPr>
      <dgm:t>
        <a:bodyPr/>
        <a:lstStyle/>
        <a:p>
          <a:r>
            <a:rPr lang="en-GB" dirty="0">
              <a:latin typeface="Calibri" panose="020F0502020204030204" pitchFamily="34" charset="0"/>
              <a:cs typeface="Calibri" panose="020F0502020204030204" pitchFamily="34" charset="0"/>
            </a:rPr>
            <a:t>Depending on need, individual is signposted to services/activities</a:t>
          </a:r>
        </a:p>
      </dgm:t>
    </dgm:pt>
    <dgm:pt modelId="{349ABE16-FD5D-4F42-ABDE-3A6AF49AF309}" type="parTrans" cxnId="{74FC3C1B-2264-48B1-8AC2-7BF6BCC4D672}">
      <dgm:prSet/>
      <dgm:spPr/>
      <dgm:t>
        <a:bodyPr/>
        <a:lstStyle/>
        <a:p>
          <a:endParaRPr lang="en-GB"/>
        </a:p>
      </dgm:t>
    </dgm:pt>
    <dgm:pt modelId="{23EBB9F1-BB0F-4D5C-9DD9-5BCE2436058D}" type="sibTrans" cxnId="{74FC3C1B-2264-48B1-8AC2-7BF6BCC4D672}">
      <dgm:prSet/>
      <dgm:spPr/>
      <dgm:t>
        <a:bodyPr/>
        <a:lstStyle/>
        <a:p>
          <a:endParaRPr lang="en-GB"/>
        </a:p>
      </dgm:t>
    </dgm:pt>
    <dgm:pt modelId="{5EC41477-A2DD-41FE-9EFF-586C4CFEF411}" type="pres">
      <dgm:prSet presAssocID="{96160D0C-D741-4BD3-ADC7-D1F418B036B9}" presName="Name0" presStyleCnt="0">
        <dgm:presLayoutVars>
          <dgm:dir/>
          <dgm:resizeHandles val="exact"/>
        </dgm:presLayoutVars>
      </dgm:prSet>
      <dgm:spPr/>
    </dgm:pt>
    <dgm:pt modelId="{FE8C8F3C-5AFA-45BC-AAA4-F5F389608345}" type="pres">
      <dgm:prSet presAssocID="{77A191F6-E530-4F9D-A4AF-00D6CAB243ED}" presName="node" presStyleLbl="node1" presStyleIdx="0" presStyleCnt="4" custScaleX="78382">
        <dgm:presLayoutVars>
          <dgm:bulletEnabled val="1"/>
        </dgm:presLayoutVars>
      </dgm:prSet>
      <dgm:spPr/>
    </dgm:pt>
    <dgm:pt modelId="{6F81EE43-1CA5-4D08-A595-7A87BCF318F3}" type="pres">
      <dgm:prSet presAssocID="{638A25D9-F41D-431A-802A-94B871AD51FA}" presName="sibTrans" presStyleLbl="sibTrans2D1" presStyleIdx="0" presStyleCnt="3"/>
      <dgm:spPr/>
    </dgm:pt>
    <dgm:pt modelId="{E34F008E-6FC1-4129-BA1B-D4FD6B99D225}" type="pres">
      <dgm:prSet presAssocID="{638A25D9-F41D-431A-802A-94B871AD51FA}" presName="connectorText" presStyleLbl="sibTrans2D1" presStyleIdx="0" presStyleCnt="3"/>
      <dgm:spPr/>
    </dgm:pt>
    <dgm:pt modelId="{C8C09724-4B58-4F28-8AF7-2DF0D33593FC}" type="pres">
      <dgm:prSet presAssocID="{B6984E11-2478-4486-A094-0ECD28C35B89}" presName="node" presStyleLbl="node1" presStyleIdx="1" presStyleCnt="4">
        <dgm:presLayoutVars>
          <dgm:bulletEnabled val="1"/>
        </dgm:presLayoutVars>
      </dgm:prSet>
      <dgm:spPr/>
    </dgm:pt>
    <dgm:pt modelId="{CE1C0399-82C6-4AE7-A438-F0B2E15E55FD}" type="pres">
      <dgm:prSet presAssocID="{698BB42A-B99D-4524-BEF3-126CFAC8CDAA}" presName="sibTrans" presStyleLbl="sibTrans2D1" presStyleIdx="1" presStyleCnt="3"/>
      <dgm:spPr/>
    </dgm:pt>
    <dgm:pt modelId="{4CCDEF31-D52B-47F7-8653-61B1112DB0A4}" type="pres">
      <dgm:prSet presAssocID="{698BB42A-B99D-4524-BEF3-126CFAC8CDAA}" presName="connectorText" presStyleLbl="sibTrans2D1" presStyleIdx="1" presStyleCnt="3"/>
      <dgm:spPr/>
    </dgm:pt>
    <dgm:pt modelId="{C12D4E79-468D-4161-A129-C5AB7814DC1D}" type="pres">
      <dgm:prSet presAssocID="{DC59DA9E-A0FB-4A81-B7A5-9BAC07CB4A5E}" presName="node" presStyleLbl="node1" presStyleIdx="2" presStyleCnt="4">
        <dgm:presLayoutVars>
          <dgm:bulletEnabled val="1"/>
        </dgm:presLayoutVars>
      </dgm:prSet>
      <dgm:spPr/>
    </dgm:pt>
    <dgm:pt modelId="{843A361B-B24D-4215-9A6D-71862210FC31}" type="pres">
      <dgm:prSet presAssocID="{F8FC6669-1F58-4910-9EE9-167276AB5511}" presName="sibTrans" presStyleLbl="sibTrans2D1" presStyleIdx="2" presStyleCnt="3"/>
      <dgm:spPr/>
    </dgm:pt>
    <dgm:pt modelId="{820F7E9D-6118-4B36-8BC9-D06E6F4B38C3}" type="pres">
      <dgm:prSet presAssocID="{F8FC6669-1F58-4910-9EE9-167276AB5511}" presName="connectorText" presStyleLbl="sibTrans2D1" presStyleIdx="2" presStyleCnt="3"/>
      <dgm:spPr/>
    </dgm:pt>
    <dgm:pt modelId="{29AB9818-F65B-4205-B99C-8F3DF6293750}" type="pres">
      <dgm:prSet presAssocID="{C1228A46-CCE6-474A-A6EC-BC79BD5398E3}" presName="node" presStyleLbl="node1" presStyleIdx="3" presStyleCnt="4">
        <dgm:presLayoutVars>
          <dgm:bulletEnabled val="1"/>
        </dgm:presLayoutVars>
      </dgm:prSet>
      <dgm:spPr/>
    </dgm:pt>
  </dgm:ptLst>
  <dgm:cxnLst>
    <dgm:cxn modelId="{F65BE315-6C71-459B-ABB6-8CCB18493C4F}" type="presOf" srcId="{F8FC6669-1F58-4910-9EE9-167276AB5511}" destId="{820F7E9D-6118-4B36-8BC9-D06E6F4B38C3}" srcOrd="1" destOrd="0" presId="urn:microsoft.com/office/officeart/2005/8/layout/process1"/>
    <dgm:cxn modelId="{74FC3C1B-2264-48B1-8AC2-7BF6BCC4D672}" srcId="{96160D0C-D741-4BD3-ADC7-D1F418B036B9}" destId="{C1228A46-CCE6-474A-A6EC-BC79BD5398E3}" srcOrd="3" destOrd="0" parTransId="{349ABE16-FD5D-4F42-ABDE-3A6AF49AF309}" sibTransId="{23EBB9F1-BB0F-4D5C-9DD9-5BCE2436058D}"/>
    <dgm:cxn modelId="{E4E59D30-9154-459A-A374-155B12235CC3}" type="presOf" srcId="{C1228A46-CCE6-474A-A6EC-BC79BD5398E3}" destId="{29AB9818-F65B-4205-B99C-8F3DF6293750}" srcOrd="0" destOrd="0" presId="urn:microsoft.com/office/officeart/2005/8/layout/process1"/>
    <dgm:cxn modelId="{81B7C230-AF75-4857-8A30-DFA5CDC73180}" srcId="{96160D0C-D741-4BD3-ADC7-D1F418B036B9}" destId="{DC59DA9E-A0FB-4A81-B7A5-9BAC07CB4A5E}" srcOrd="2" destOrd="0" parTransId="{6125D61B-8E07-4774-B472-1B22F7F0A86E}" sibTransId="{F8FC6669-1F58-4910-9EE9-167276AB5511}"/>
    <dgm:cxn modelId="{C30E1831-46BD-462E-A824-A0E87E73D496}" type="presOf" srcId="{DC59DA9E-A0FB-4A81-B7A5-9BAC07CB4A5E}" destId="{C12D4E79-468D-4161-A129-C5AB7814DC1D}" srcOrd="0" destOrd="0" presId="urn:microsoft.com/office/officeart/2005/8/layout/process1"/>
    <dgm:cxn modelId="{C78E2A42-B296-414F-81A6-BB82A2D002BD}" type="presOf" srcId="{698BB42A-B99D-4524-BEF3-126CFAC8CDAA}" destId="{CE1C0399-82C6-4AE7-A438-F0B2E15E55FD}" srcOrd="0" destOrd="0" presId="urn:microsoft.com/office/officeart/2005/8/layout/process1"/>
    <dgm:cxn modelId="{DBF40F65-3777-4EBD-9CA6-140FA2ADDD90}" type="presOf" srcId="{F8FC6669-1F58-4910-9EE9-167276AB5511}" destId="{843A361B-B24D-4215-9A6D-71862210FC31}" srcOrd="0" destOrd="0" presId="urn:microsoft.com/office/officeart/2005/8/layout/process1"/>
    <dgm:cxn modelId="{B65E4E70-3FF2-4F90-825A-67D78588C19A}" type="presOf" srcId="{638A25D9-F41D-431A-802A-94B871AD51FA}" destId="{E34F008E-6FC1-4129-BA1B-D4FD6B99D225}" srcOrd="1" destOrd="0" presId="urn:microsoft.com/office/officeart/2005/8/layout/process1"/>
    <dgm:cxn modelId="{CA864C84-1E20-4F06-BC90-ED0622A24D54}" type="presOf" srcId="{96160D0C-D741-4BD3-ADC7-D1F418B036B9}" destId="{5EC41477-A2DD-41FE-9EFF-586C4CFEF411}" srcOrd="0" destOrd="0" presId="urn:microsoft.com/office/officeart/2005/8/layout/process1"/>
    <dgm:cxn modelId="{3A405B94-7EF6-4201-A160-2603BB97A1AE}" type="presOf" srcId="{B6984E11-2478-4486-A094-0ECD28C35B89}" destId="{C8C09724-4B58-4F28-8AF7-2DF0D33593FC}" srcOrd="0" destOrd="0" presId="urn:microsoft.com/office/officeart/2005/8/layout/process1"/>
    <dgm:cxn modelId="{6ADD9D9B-0E95-44F6-AE40-594C2EBD9BAF}" type="presOf" srcId="{77A191F6-E530-4F9D-A4AF-00D6CAB243ED}" destId="{FE8C8F3C-5AFA-45BC-AAA4-F5F389608345}" srcOrd="0" destOrd="0" presId="urn:microsoft.com/office/officeart/2005/8/layout/process1"/>
    <dgm:cxn modelId="{11C904A3-A6CB-4272-BDC8-7B63BD1B86B5}" srcId="{96160D0C-D741-4BD3-ADC7-D1F418B036B9}" destId="{B6984E11-2478-4486-A094-0ECD28C35B89}" srcOrd="1" destOrd="0" parTransId="{BFCE3C6F-59CB-4322-88B2-49FDCDF5E62C}" sibTransId="{698BB42A-B99D-4524-BEF3-126CFAC8CDAA}"/>
    <dgm:cxn modelId="{D12936DD-CB5B-4F49-90E2-468E38110107}" type="presOf" srcId="{698BB42A-B99D-4524-BEF3-126CFAC8CDAA}" destId="{4CCDEF31-D52B-47F7-8653-61B1112DB0A4}" srcOrd="1" destOrd="0" presId="urn:microsoft.com/office/officeart/2005/8/layout/process1"/>
    <dgm:cxn modelId="{786060DF-0C45-4809-A835-6CC1D53CC209}" srcId="{96160D0C-D741-4BD3-ADC7-D1F418B036B9}" destId="{77A191F6-E530-4F9D-A4AF-00D6CAB243ED}" srcOrd="0" destOrd="0" parTransId="{E3921F53-35FF-4219-9AFC-96FF0F92F929}" sibTransId="{638A25D9-F41D-431A-802A-94B871AD51FA}"/>
    <dgm:cxn modelId="{FDBB4FE0-D28F-4F73-BD64-8A858DE58EB5}" type="presOf" srcId="{638A25D9-F41D-431A-802A-94B871AD51FA}" destId="{6F81EE43-1CA5-4D08-A595-7A87BCF318F3}" srcOrd="0" destOrd="0" presId="urn:microsoft.com/office/officeart/2005/8/layout/process1"/>
    <dgm:cxn modelId="{B3DDF78F-A617-49F8-B98B-4F0A098619AC}" type="presParOf" srcId="{5EC41477-A2DD-41FE-9EFF-586C4CFEF411}" destId="{FE8C8F3C-5AFA-45BC-AAA4-F5F389608345}" srcOrd="0" destOrd="0" presId="urn:microsoft.com/office/officeart/2005/8/layout/process1"/>
    <dgm:cxn modelId="{851BF92F-78A8-4342-AF46-0F1C2851B9C7}" type="presParOf" srcId="{5EC41477-A2DD-41FE-9EFF-586C4CFEF411}" destId="{6F81EE43-1CA5-4D08-A595-7A87BCF318F3}" srcOrd="1" destOrd="0" presId="urn:microsoft.com/office/officeart/2005/8/layout/process1"/>
    <dgm:cxn modelId="{581CE103-9807-42F9-853C-333369D81C8E}" type="presParOf" srcId="{6F81EE43-1CA5-4D08-A595-7A87BCF318F3}" destId="{E34F008E-6FC1-4129-BA1B-D4FD6B99D225}" srcOrd="0" destOrd="0" presId="urn:microsoft.com/office/officeart/2005/8/layout/process1"/>
    <dgm:cxn modelId="{381633FB-1FD1-4407-ABEA-3CCE7FF322D0}" type="presParOf" srcId="{5EC41477-A2DD-41FE-9EFF-586C4CFEF411}" destId="{C8C09724-4B58-4F28-8AF7-2DF0D33593FC}" srcOrd="2" destOrd="0" presId="urn:microsoft.com/office/officeart/2005/8/layout/process1"/>
    <dgm:cxn modelId="{55684E3A-5D8E-4228-9A15-CCD4B229BB08}" type="presParOf" srcId="{5EC41477-A2DD-41FE-9EFF-586C4CFEF411}" destId="{CE1C0399-82C6-4AE7-A438-F0B2E15E55FD}" srcOrd="3" destOrd="0" presId="urn:microsoft.com/office/officeart/2005/8/layout/process1"/>
    <dgm:cxn modelId="{34369B97-A575-4669-A160-F938D1E26E61}" type="presParOf" srcId="{CE1C0399-82C6-4AE7-A438-F0B2E15E55FD}" destId="{4CCDEF31-D52B-47F7-8653-61B1112DB0A4}" srcOrd="0" destOrd="0" presId="urn:microsoft.com/office/officeart/2005/8/layout/process1"/>
    <dgm:cxn modelId="{61288164-C326-4E19-BD2B-C5CD1B2F4879}" type="presParOf" srcId="{5EC41477-A2DD-41FE-9EFF-586C4CFEF411}" destId="{C12D4E79-468D-4161-A129-C5AB7814DC1D}" srcOrd="4" destOrd="0" presId="urn:microsoft.com/office/officeart/2005/8/layout/process1"/>
    <dgm:cxn modelId="{2F303134-E6F2-4092-AF4A-887AD49DA381}" type="presParOf" srcId="{5EC41477-A2DD-41FE-9EFF-586C4CFEF411}" destId="{843A361B-B24D-4215-9A6D-71862210FC31}" srcOrd="5" destOrd="0" presId="urn:microsoft.com/office/officeart/2005/8/layout/process1"/>
    <dgm:cxn modelId="{45AD65CA-60B6-4CC0-88EA-CE1DBA482BD3}" type="presParOf" srcId="{843A361B-B24D-4215-9A6D-71862210FC31}" destId="{820F7E9D-6118-4B36-8BC9-D06E6F4B38C3}" srcOrd="0" destOrd="0" presId="urn:microsoft.com/office/officeart/2005/8/layout/process1"/>
    <dgm:cxn modelId="{EA1C24FC-24CB-45C5-B868-F8FE03D0D51C}" type="presParOf" srcId="{5EC41477-A2DD-41FE-9EFF-586C4CFEF411}" destId="{29AB9818-F65B-4205-B99C-8F3DF6293750}" srcOrd="6"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50A769-A7A4-44F3-80D1-A580E9251238}"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B9DE5608-8D01-4A0B-B91F-8B9880114C75}">
      <dgm:prSet phldrT="[Text]" custT="1"/>
      <dgm:spPr>
        <a:solidFill>
          <a:srgbClr val="327B9C"/>
        </a:solidFill>
      </dgm:spPr>
      <dgm:t>
        <a:bodyPr/>
        <a:lstStyle/>
        <a:p>
          <a:r>
            <a:rPr lang="en-GB" sz="1000" dirty="0">
              <a:latin typeface="Calibri" panose="020F0502020204030204" pitchFamily="34" charset="0"/>
              <a:cs typeface="Calibri" panose="020F0502020204030204" pitchFamily="34" charset="0"/>
            </a:rPr>
            <a:t>Social cafes to get connected with people in their local area</a:t>
          </a:r>
        </a:p>
      </dgm:t>
    </dgm:pt>
    <dgm:pt modelId="{F0770FA9-A3D4-4835-AE88-3940C85302DA}" type="parTrans" cxnId="{851D719C-B0E0-4A73-88FF-E8C2C727EB93}">
      <dgm:prSet/>
      <dgm:spPr/>
      <dgm:t>
        <a:bodyPr/>
        <a:lstStyle/>
        <a:p>
          <a:endParaRPr lang="en-GB" sz="1000">
            <a:latin typeface="Calibri" panose="020F0502020204030204" pitchFamily="34" charset="0"/>
            <a:cs typeface="Calibri" panose="020F0502020204030204" pitchFamily="34" charset="0"/>
          </a:endParaRPr>
        </a:p>
      </dgm:t>
    </dgm:pt>
    <dgm:pt modelId="{1EF8E11D-EEE1-4D87-8B7D-B7F1E3D7FE31}" type="sibTrans" cxnId="{851D719C-B0E0-4A73-88FF-E8C2C727EB93}">
      <dgm:prSet custT="1"/>
      <dgm:spPr>
        <a:solidFill>
          <a:schemeClr val="accent5">
            <a:lumMod val="40000"/>
            <a:lumOff val="60000"/>
          </a:schemeClr>
        </a:solidFill>
      </dgm:spPr>
      <dgm:t>
        <a:bodyPr/>
        <a:lstStyle/>
        <a:p>
          <a:endParaRPr lang="en-GB" sz="1000">
            <a:latin typeface="Calibri" panose="020F0502020204030204" pitchFamily="34" charset="0"/>
            <a:cs typeface="Calibri" panose="020F0502020204030204" pitchFamily="34" charset="0"/>
          </a:endParaRPr>
        </a:p>
      </dgm:t>
    </dgm:pt>
    <dgm:pt modelId="{6D8EA922-5402-4B29-B409-ED1116CD0FB2}">
      <dgm:prSet phldrT="[Text]" custT="1"/>
      <dgm:spPr>
        <a:solidFill>
          <a:schemeClr val="accent5"/>
        </a:solidFill>
      </dgm:spPr>
      <dgm:t>
        <a:bodyPr/>
        <a:lstStyle/>
        <a:p>
          <a:r>
            <a:rPr lang="en-GB" sz="1000" dirty="0">
              <a:latin typeface="Calibri" panose="020F0502020204030204" pitchFamily="34" charset="0"/>
              <a:cs typeface="Calibri" panose="020F0502020204030204" pitchFamily="34" charset="0"/>
            </a:rPr>
            <a:t>Information and advice about housing, debt or employment</a:t>
          </a:r>
        </a:p>
      </dgm:t>
    </dgm:pt>
    <dgm:pt modelId="{C858881B-C1F8-472A-93E0-7E819D133938}" type="parTrans" cxnId="{5201CC2A-31B0-49D1-AD24-76BF4791DF37}">
      <dgm:prSet/>
      <dgm:spPr/>
      <dgm:t>
        <a:bodyPr/>
        <a:lstStyle/>
        <a:p>
          <a:endParaRPr lang="en-GB" sz="1000">
            <a:latin typeface="Calibri" panose="020F0502020204030204" pitchFamily="34" charset="0"/>
            <a:cs typeface="Calibri" panose="020F0502020204030204" pitchFamily="34" charset="0"/>
          </a:endParaRPr>
        </a:p>
      </dgm:t>
    </dgm:pt>
    <dgm:pt modelId="{018AF189-40C9-4F88-8557-D69268A9F66A}" type="sibTrans" cxnId="{5201CC2A-31B0-49D1-AD24-76BF4791DF37}">
      <dgm:prSet custT="1"/>
      <dgm:spPr>
        <a:solidFill>
          <a:schemeClr val="accent5">
            <a:lumMod val="40000"/>
            <a:lumOff val="60000"/>
          </a:schemeClr>
        </a:solidFill>
      </dgm:spPr>
      <dgm:t>
        <a:bodyPr/>
        <a:lstStyle/>
        <a:p>
          <a:endParaRPr lang="en-GB" sz="1000">
            <a:latin typeface="Calibri" panose="020F0502020204030204" pitchFamily="34" charset="0"/>
            <a:cs typeface="Calibri" panose="020F0502020204030204" pitchFamily="34" charset="0"/>
          </a:endParaRPr>
        </a:p>
      </dgm:t>
    </dgm:pt>
    <dgm:pt modelId="{AA72D6C1-5A82-4280-A2DE-7C8F65BC30B7}">
      <dgm:prSet custT="1"/>
      <dgm:spPr>
        <a:solidFill>
          <a:schemeClr val="accent5"/>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000" dirty="0">
              <a:latin typeface="Calibri" panose="020F0502020204030204" pitchFamily="34" charset="0"/>
              <a:cs typeface="Calibri" panose="020F0502020204030204" pitchFamily="34" charset="0"/>
            </a:rPr>
            <a:t>Volunteering opportunities</a:t>
          </a:r>
        </a:p>
      </dgm:t>
    </dgm:pt>
    <dgm:pt modelId="{21749001-CE8C-4F99-878C-0B586504D7D2}" type="parTrans" cxnId="{015B3E80-8506-40C0-A61C-F5BF4BE5EE78}">
      <dgm:prSet/>
      <dgm:spPr/>
      <dgm:t>
        <a:bodyPr/>
        <a:lstStyle/>
        <a:p>
          <a:endParaRPr lang="en-GB" sz="1000">
            <a:latin typeface="Calibri" panose="020F0502020204030204" pitchFamily="34" charset="0"/>
            <a:cs typeface="Calibri" panose="020F0502020204030204" pitchFamily="34" charset="0"/>
          </a:endParaRPr>
        </a:p>
      </dgm:t>
    </dgm:pt>
    <dgm:pt modelId="{1B958069-2503-48DA-A4F3-918799068454}" type="sibTrans" cxnId="{015B3E80-8506-40C0-A61C-F5BF4BE5EE78}">
      <dgm:prSet custT="1"/>
      <dgm:spPr>
        <a:solidFill>
          <a:schemeClr val="accent5">
            <a:lumMod val="40000"/>
            <a:lumOff val="60000"/>
          </a:schemeClr>
        </a:solidFill>
      </dgm:spPr>
      <dgm:t>
        <a:bodyPr/>
        <a:lstStyle/>
        <a:p>
          <a:endParaRPr lang="en-GB" sz="1000">
            <a:latin typeface="Calibri" panose="020F0502020204030204" pitchFamily="34" charset="0"/>
            <a:cs typeface="Calibri" panose="020F0502020204030204" pitchFamily="34" charset="0"/>
          </a:endParaRPr>
        </a:p>
      </dgm:t>
    </dgm:pt>
    <dgm:pt modelId="{A67CA857-F139-43F9-A1D2-BCC2792330C5}">
      <dgm:prSet custT="1"/>
      <dgm:spPr>
        <a:solidFill>
          <a:srgbClr val="327B9C"/>
        </a:solidFill>
      </dgm:spPr>
      <dgm:t>
        <a:bodyPr/>
        <a:lstStyle/>
        <a:p>
          <a:r>
            <a:rPr lang="en-GB" sz="900" dirty="0">
              <a:latin typeface="Calibri" panose="020F0502020204030204" pitchFamily="34" charset="0"/>
              <a:cs typeface="Calibri" panose="020F0502020204030204" pitchFamily="34" charset="0"/>
            </a:rPr>
            <a:t>Groups to develop coping strategies for problems such as depression, diabetes and chronic pain</a:t>
          </a:r>
        </a:p>
      </dgm:t>
    </dgm:pt>
    <dgm:pt modelId="{31D187F2-2029-44B7-9DDA-C172DE6EC008}" type="parTrans" cxnId="{BE29CDDC-BC76-4658-B36B-6ABC9C9DD0D1}">
      <dgm:prSet/>
      <dgm:spPr/>
      <dgm:t>
        <a:bodyPr/>
        <a:lstStyle/>
        <a:p>
          <a:endParaRPr lang="en-GB" sz="1000">
            <a:latin typeface="Calibri" panose="020F0502020204030204" pitchFamily="34" charset="0"/>
            <a:cs typeface="Calibri" panose="020F0502020204030204" pitchFamily="34" charset="0"/>
          </a:endParaRPr>
        </a:p>
      </dgm:t>
    </dgm:pt>
    <dgm:pt modelId="{FF161FED-16F5-4EB6-BDBA-17D6548FAC36}" type="sibTrans" cxnId="{BE29CDDC-BC76-4658-B36B-6ABC9C9DD0D1}">
      <dgm:prSet custT="1"/>
      <dgm:spPr>
        <a:solidFill>
          <a:schemeClr val="accent5">
            <a:lumMod val="40000"/>
            <a:lumOff val="60000"/>
          </a:schemeClr>
        </a:solidFill>
      </dgm:spPr>
      <dgm:t>
        <a:bodyPr/>
        <a:lstStyle/>
        <a:p>
          <a:endParaRPr lang="en-GB" sz="1000">
            <a:latin typeface="Calibri" panose="020F0502020204030204" pitchFamily="34" charset="0"/>
            <a:cs typeface="Calibri" panose="020F0502020204030204" pitchFamily="34" charset="0"/>
          </a:endParaRPr>
        </a:p>
      </dgm:t>
    </dgm:pt>
    <dgm:pt modelId="{EED167B5-1CD9-4FC2-A360-85F6BE3E57DA}" type="pres">
      <dgm:prSet presAssocID="{0750A769-A7A4-44F3-80D1-A580E9251238}" presName="Name0" presStyleCnt="0">
        <dgm:presLayoutVars>
          <dgm:chMax/>
          <dgm:chPref/>
          <dgm:dir/>
          <dgm:animLvl val="lvl"/>
        </dgm:presLayoutVars>
      </dgm:prSet>
      <dgm:spPr/>
    </dgm:pt>
    <dgm:pt modelId="{DCBC2200-5FA7-4F37-9BBB-13C56267BCA4}" type="pres">
      <dgm:prSet presAssocID="{B9DE5608-8D01-4A0B-B91F-8B9880114C75}" presName="composite" presStyleCnt="0"/>
      <dgm:spPr/>
    </dgm:pt>
    <dgm:pt modelId="{1FB2C1E7-33B7-478F-9DEE-F6AFD4CC7C49}" type="pres">
      <dgm:prSet presAssocID="{B9DE5608-8D01-4A0B-B91F-8B9880114C75}" presName="Parent1" presStyleLbl="node1" presStyleIdx="0" presStyleCnt="8">
        <dgm:presLayoutVars>
          <dgm:chMax val="1"/>
          <dgm:chPref val="1"/>
          <dgm:bulletEnabled val="1"/>
        </dgm:presLayoutVars>
      </dgm:prSet>
      <dgm:spPr/>
    </dgm:pt>
    <dgm:pt modelId="{A2F72AFD-0755-44AA-B0A5-4BF8C83C8859}" type="pres">
      <dgm:prSet presAssocID="{B9DE5608-8D01-4A0B-B91F-8B9880114C75}" presName="Childtext1" presStyleLbl="revTx" presStyleIdx="0" presStyleCnt="4">
        <dgm:presLayoutVars>
          <dgm:chMax val="0"/>
          <dgm:chPref val="0"/>
          <dgm:bulletEnabled val="1"/>
        </dgm:presLayoutVars>
      </dgm:prSet>
      <dgm:spPr/>
    </dgm:pt>
    <dgm:pt modelId="{3A9A6928-4D80-4285-B02C-48E2A073B115}" type="pres">
      <dgm:prSet presAssocID="{B9DE5608-8D01-4A0B-B91F-8B9880114C75}" presName="BalanceSpacing" presStyleCnt="0"/>
      <dgm:spPr/>
    </dgm:pt>
    <dgm:pt modelId="{9F1950E9-A4FD-465E-AFE9-E4D87E1F604E}" type="pres">
      <dgm:prSet presAssocID="{B9DE5608-8D01-4A0B-B91F-8B9880114C75}" presName="BalanceSpacing1" presStyleCnt="0"/>
      <dgm:spPr/>
    </dgm:pt>
    <dgm:pt modelId="{DFD4603D-0ADA-4CF8-AE20-B5BE627C5450}" type="pres">
      <dgm:prSet presAssocID="{1EF8E11D-EEE1-4D87-8B7D-B7F1E3D7FE31}" presName="Accent1Text" presStyleLbl="node1" presStyleIdx="1" presStyleCnt="8"/>
      <dgm:spPr/>
    </dgm:pt>
    <dgm:pt modelId="{6D357154-2A16-48FF-8DD7-E822769DC9D0}" type="pres">
      <dgm:prSet presAssocID="{1EF8E11D-EEE1-4D87-8B7D-B7F1E3D7FE31}" presName="spaceBetweenRectangles" presStyleCnt="0"/>
      <dgm:spPr/>
    </dgm:pt>
    <dgm:pt modelId="{6FD70350-6B1A-461F-BA82-6D5A9754D26C}" type="pres">
      <dgm:prSet presAssocID="{6D8EA922-5402-4B29-B409-ED1116CD0FB2}" presName="composite" presStyleCnt="0"/>
      <dgm:spPr/>
    </dgm:pt>
    <dgm:pt modelId="{40E5C602-C7BB-49FC-9FF4-B314EFF32DCC}" type="pres">
      <dgm:prSet presAssocID="{6D8EA922-5402-4B29-B409-ED1116CD0FB2}" presName="Parent1" presStyleLbl="node1" presStyleIdx="2" presStyleCnt="8">
        <dgm:presLayoutVars>
          <dgm:chMax val="1"/>
          <dgm:chPref val="1"/>
          <dgm:bulletEnabled val="1"/>
        </dgm:presLayoutVars>
      </dgm:prSet>
      <dgm:spPr/>
    </dgm:pt>
    <dgm:pt modelId="{8A2ED172-5124-444E-B2B5-E5400FE41FBE}" type="pres">
      <dgm:prSet presAssocID="{6D8EA922-5402-4B29-B409-ED1116CD0FB2}" presName="Childtext1" presStyleLbl="revTx" presStyleIdx="1" presStyleCnt="4">
        <dgm:presLayoutVars>
          <dgm:chMax val="0"/>
          <dgm:chPref val="0"/>
          <dgm:bulletEnabled val="1"/>
        </dgm:presLayoutVars>
      </dgm:prSet>
      <dgm:spPr/>
    </dgm:pt>
    <dgm:pt modelId="{D00CEDC9-87C9-40ED-B391-C776E657E6E9}" type="pres">
      <dgm:prSet presAssocID="{6D8EA922-5402-4B29-B409-ED1116CD0FB2}" presName="BalanceSpacing" presStyleCnt="0"/>
      <dgm:spPr/>
    </dgm:pt>
    <dgm:pt modelId="{B3EA9ED6-E7B2-4008-9540-75C056412556}" type="pres">
      <dgm:prSet presAssocID="{6D8EA922-5402-4B29-B409-ED1116CD0FB2}" presName="BalanceSpacing1" presStyleCnt="0"/>
      <dgm:spPr/>
    </dgm:pt>
    <dgm:pt modelId="{1285C212-6A8D-42DF-91DB-EF7D4AD81836}" type="pres">
      <dgm:prSet presAssocID="{018AF189-40C9-4F88-8557-D69268A9F66A}" presName="Accent1Text" presStyleLbl="node1" presStyleIdx="3" presStyleCnt="8"/>
      <dgm:spPr/>
    </dgm:pt>
    <dgm:pt modelId="{4B092279-366F-40EB-B39B-DBF9639BEEA7}" type="pres">
      <dgm:prSet presAssocID="{018AF189-40C9-4F88-8557-D69268A9F66A}" presName="spaceBetweenRectangles" presStyleCnt="0"/>
      <dgm:spPr/>
    </dgm:pt>
    <dgm:pt modelId="{EEE5334A-0B2D-4DA9-BFBA-265D42C31530}" type="pres">
      <dgm:prSet presAssocID="{A67CA857-F139-43F9-A1D2-BCC2792330C5}" presName="composite" presStyleCnt="0"/>
      <dgm:spPr/>
    </dgm:pt>
    <dgm:pt modelId="{F2513F84-D2F9-492E-998C-7F0BAC55F78A}" type="pres">
      <dgm:prSet presAssocID="{A67CA857-F139-43F9-A1D2-BCC2792330C5}" presName="Parent1" presStyleLbl="node1" presStyleIdx="4" presStyleCnt="8">
        <dgm:presLayoutVars>
          <dgm:chMax val="1"/>
          <dgm:chPref val="1"/>
          <dgm:bulletEnabled val="1"/>
        </dgm:presLayoutVars>
      </dgm:prSet>
      <dgm:spPr/>
    </dgm:pt>
    <dgm:pt modelId="{F973D7BF-4A18-4ABA-867E-3EAA1BE3C0D6}" type="pres">
      <dgm:prSet presAssocID="{A67CA857-F139-43F9-A1D2-BCC2792330C5}" presName="Childtext1" presStyleLbl="revTx" presStyleIdx="2" presStyleCnt="4">
        <dgm:presLayoutVars>
          <dgm:chMax val="0"/>
          <dgm:chPref val="0"/>
          <dgm:bulletEnabled val="1"/>
        </dgm:presLayoutVars>
      </dgm:prSet>
      <dgm:spPr/>
    </dgm:pt>
    <dgm:pt modelId="{196D4C8D-010E-4BBD-9ABC-A7E80C19B67A}" type="pres">
      <dgm:prSet presAssocID="{A67CA857-F139-43F9-A1D2-BCC2792330C5}" presName="BalanceSpacing" presStyleCnt="0"/>
      <dgm:spPr/>
    </dgm:pt>
    <dgm:pt modelId="{00761B60-2B05-487E-971D-E12655E2660D}" type="pres">
      <dgm:prSet presAssocID="{A67CA857-F139-43F9-A1D2-BCC2792330C5}" presName="BalanceSpacing1" presStyleCnt="0"/>
      <dgm:spPr/>
    </dgm:pt>
    <dgm:pt modelId="{441E4878-8EEA-4F07-BEA5-70ABBEDE32FE}" type="pres">
      <dgm:prSet presAssocID="{FF161FED-16F5-4EB6-BDBA-17D6548FAC36}" presName="Accent1Text" presStyleLbl="node1" presStyleIdx="5" presStyleCnt="8"/>
      <dgm:spPr/>
    </dgm:pt>
    <dgm:pt modelId="{36BFB3DA-86E3-4963-9F4B-485213AAE247}" type="pres">
      <dgm:prSet presAssocID="{FF161FED-16F5-4EB6-BDBA-17D6548FAC36}" presName="spaceBetweenRectangles" presStyleCnt="0"/>
      <dgm:spPr/>
    </dgm:pt>
    <dgm:pt modelId="{F6E370C6-A1EA-41C6-8758-308DCA189544}" type="pres">
      <dgm:prSet presAssocID="{AA72D6C1-5A82-4280-A2DE-7C8F65BC30B7}" presName="composite" presStyleCnt="0"/>
      <dgm:spPr/>
    </dgm:pt>
    <dgm:pt modelId="{B4C02ECE-FBB8-448E-8078-35CBC4304769}" type="pres">
      <dgm:prSet presAssocID="{AA72D6C1-5A82-4280-A2DE-7C8F65BC30B7}" presName="Parent1" presStyleLbl="node1" presStyleIdx="6" presStyleCnt="8">
        <dgm:presLayoutVars>
          <dgm:chMax val="1"/>
          <dgm:chPref val="1"/>
          <dgm:bulletEnabled val="1"/>
        </dgm:presLayoutVars>
      </dgm:prSet>
      <dgm:spPr/>
    </dgm:pt>
    <dgm:pt modelId="{CE56B0F2-88F5-4754-BEC8-FCA3FBEAEB5C}" type="pres">
      <dgm:prSet presAssocID="{AA72D6C1-5A82-4280-A2DE-7C8F65BC30B7}" presName="Childtext1" presStyleLbl="revTx" presStyleIdx="3" presStyleCnt="4">
        <dgm:presLayoutVars>
          <dgm:chMax val="0"/>
          <dgm:chPref val="0"/>
          <dgm:bulletEnabled val="1"/>
        </dgm:presLayoutVars>
      </dgm:prSet>
      <dgm:spPr/>
    </dgm:pt>
    <dgm:pt modelId="{A8F6B573-767C-478A-95CE-35B1B0593451}" type="pres">
      <dgm:prSet presAssocID="{AA72D6C1-5A82-4280-A2DE-7C8F65BC30B7}" presName="BalanceSpacing" presStyleCnt="0"/>
      <dgm:spPr/>
    </dgm:pt>
    <dgm:pt modelId="{A8CA5F4A-2A4D-4A59-A0DC-BEAF291A33F1}" type="pres">
      <dgm:prSet presAssocID="{AA72D6C1-5A82-4280-A2DE-7C8F65BC30B7}" presName="BalanceSpacing1" presStyleCnt="0"/>
      <dgm:spPr/>
    </dgm:pt>
    <dgm:pt modelId="{62AC1658-AD1D-4FE2-8023-E145BF227C4D}" type="pres">
      <dgm:prSet presAssocID="{1B958069-2503-48DA-A4F3-918799068454}" presName="Accent1Text" presStyleLbl="node1" presStyleIdx="7" presStyleCnt="8" custScaleX="103179"/>
      <dgm:spPr/>
    </dgm:pt>
  </dgm:ptLst>
  <dgm:cxnLst>
    <dgm:cxn modelId="{8202FC01-DCFC-4D32-8F64-D9D9AF381EB5}" type="presOf" srcId="{1EF8E11D-EEE1-4D87-8B7D-B7F1E3D7FE31}" destId="{DFD4603D-0ADA-4CF8-AE20-B5BE627C5450}" srcOrd="0" destOrd="0" presId="urn:microsoft.com/office/officeart/2008/layout/AlternatingHexagons"/>
    <dgm:cxn modelId="{F73C130D-280B-4D8F-9487-732731AF84FE}" type="presOf" srcId="{A67CA857-F139-43F9-A1D2-BCC2792330C5}" destId="{F2513F84-D2F9-492E-998C-7F0BAC55F78A}" srcOrd="0" destOrd="0" presId="urn:microsoft.com/office/officeart/2008/layout/AlternatingHexagons"/>
    <dgm:cxn modelId="{5201CC2A-31B0-49D1-AD24-76BF4791DF37}" srcId="{0750A769-A7A4-44F3-80D1-A580E9251238}" destId="{6D8EA922-5402-4B29-B409-ED1116CD0FB2}" srcOrd="1" destOrd="0" parTransId="{C858881B-C1F8-472A-93E0-7E819D133938}" sibTransId="{018AF189-40C9-4F88-8557-D69268A9F66A}"/>
    <dgm:cxn modelId="{26762B37-1009-449C-8C13-771A533BDFA2}" type="presOf" srcId="{6D8EA922-5402-4B29-B409-ED1116CD0FB2}" destId="{40E5C602-C7BB-49FC-9FF4-B314EFF32DCC}" srcOrd="0" destOrd="0" presId="urn:microsoft.com/office/officeart/2008/layout/AlternatingHexagons"/>
    <dgm:cxn modelId="{07254E63-DFCB-4E55-8D89-C8AE8FA4921E}" type="presOf" srcId="{1B958069-2503-48DA-A4F3-918799068454}" destId="{62AC1658-AD1D-4FE2-8023-E145BF227C4D}" srcOrd="0" destOrd="0" presId="urn:microsoft.com/office/officeart/2008/layout/AlternatingHexagons"/>
    <dgm:cxn modelId="{E4A7B264-1BFD-4B62-A810-7CBB1A88754D}" type="presOf" srcId="{0750A769-A7A4-44F3-80D1-A580E9251238}" destId="{EED167B5-1CD9-4FC2-A360-85F6BE3E57DA}" srcOrd="0" destOrd="0" presId="urn:microsoft.com/office/officeart/2008/layout/AlternatingHexagons"/>
    <dgm:cxn modelId="{015B3E80-8506-40C0-A61C-F5BF4BE5EE78}" srcId="{0750A769-A7A4-44F3-80D1-A580E9251238}" destId="{AA72D6C1-5A82-4280-A2DE-7C8F65BC30B7}" srcOrd="3" destOrd="0" parTransId="{21749001-CE8C-4F99-878C-0B586504D7D2}" sibTransId="{1B958069-2503-48DA-A4F3-918799068454}"/>
    <dgm:cxn modelId="{BA24B994-9C37-4938-AD22-69E9394B8F5D}" type="presOf" srcId="{B9DE5608-8D01-4A0B-B91F-8B9880114C75}" destId="{1FB2C1E7-33B7-478F-9DEE-F6AFD4CC7C49}" srcOrd="0" destOrd="0" presId="urn:microsoft.com/office/officeart/2008/layout/AlternatingHexagons"/>
    <dgm:cxn modelId="{851D719C-B0E0-4A73-88FF-E8C2C727EB93}" srcId="{0750A769-A7A4-44F3-80D1-A580E9251238}" destId="{B9DE5608-8D01-4A0B-B91F-8B9880114C75}" srcOrd="0" destOrd="0" parTransId="{F0770FA9-A3D4-4835-AE88-3940C85302DA}" sibTransId="{1EF8E11D-EEE1-4D87-8B7D-B7F1E3D7FE31}"/>
    <dgm:cxn modelId="{2FD2E1B1-C053-4257-8EB2-3A26DD5B355D}" type="presOf" srcId="{FF161FED-16F5-4EB6-BDBA-17D6548FAC36}" destId="{441E4878-8EEA-4F07-BEA5-70ABBEDE32FE}" srcOrd="0" destOrd="0" presId="urn:microsoft.com/office/officeart/2008/layout/AlternatingHexagons"/>
    <dgm:cxn modelId="{C815CEB9-E36D-4100-9BC2-53A3C5155DF1}" type="presOf" srcId="{AA72D6C1-5A82-4280-A2DE-7C8F65BC30B7}" destId="{B4C02ECE-FBB8-448E-8078-35CBC4304769}" srcOrd="0" destOrd="0" presId="urn:microsoft.com/office/officeart/2008/layout/AlternatingHexagons"/>
    <dgm:cxn modelId="{BE29CDDC-BC76-4658-B36B-6ABC9C9DD0D1}" srcId="{0750A769-A7A4-44F3-80D1-A580E9251238}" destId="{A67CA857-F139-43F9-A1D2-BCC2792330C5}" srcOrd="2" destOrd="0" parTransId="{31D187F2-2029-44B7-9DDA-C172DE6EC008}" sibTransId="{FF161FED-16F5-4EB6-BDBA-17D6548FAC36}"/>
    <dgm:cxn modelId="{5588F1DF-E52D-409D-B589-E9DA6E67AB2E}" type="presOf" srcId="{018AF189-40C9-4F88-8557-D69268A9F66A}" destId="{1285C212-6A8D-42DF-91DB-EF7D4AD81836}" srcOrd="0" destOrd="0" presId="urn:microsoft.com/office/officeart/2008/layout/AlternatingHexagons"/>
    <dgm:cxn modelId="{C343C3BB-3F2F-45F9-84C7-2FFC54A4726B}" type="presParOf" srcId="{EED167B5-1CD9-4FC2-A360-85F6BE3E57DA}" destId="{DCBC2200-5FA7-4F37-9BBB-13C56267BCA4}" srcOrd="0" destOrd="0" presId="urn:microsoft.com/office/officeart/2008/layout/AlternatingHexagons"/>
    <dgm:cxn modelId="{0D454540-B56F-4629-AABC-9ED870D35433}" type="presParOf" srcId="{DCBC2200-5FA7-4F37-9BBB-13C56267BCA4}" destId="{1FB2C1E7-33B7-478F-9DEE-F6AFD4CC7C49}" srcOrd="0" destOrd="0" presId="urn:microsoft.com/office/officeart/2008/layout/AlternatingHexagons"/>
    <dgm:cxn modelId="{0EC206CC-7BB5-43D6-8D61-7575F26BBE25}" type="presParOf" srcId="{DCBC2200-5FA7-4F37-9BBB-13C56267BCA4}" destId="{A2F72AFD-0755-44AA-B0A5-4BF8C83C8859}" srcOrd="1" destOrd="0" presId="urn:microsoft.com/office/officeart/2008/layout/AlternatingHexagons"/>
    <dgm:cxn modelId="{28A8E220-96F6-4DF5-8971-9FD277B57B81}" type="presParOf" srcId="{DCBC2200-5FA7-4F37-9BBB-13C56267BCA4}" destId="{3A9A6928-4D80-4285-B02C-48E2A073B115}" srcOrd="2" destOrd="0" presId="urn:microsoft.com/office/officeart/2008/layout/AlternatingHexagons"/>
    <dgm:cxn modelId="{CF58251A-DE3B-4DCB-9992-AEA28E60968A}" type="presParOf" srcId="{DCBC2200-5FA7-4F37-9BBB-13C56267BCA4}" destId="{9F1950E9-A4FD-465E-AFE9-E4D87E1F604E}" srcOrd="3" destOrd="0" presId="urn:microsoft.com/office/officeart/2008/layout/AlternatingHexagons"/>
    <dgm:cxn modelId="{81C2A589-FB49-4081-B5FB-4A9186FC1DC8}" type="presParOf" srcId="{DCBC2200-5FA7-4F37-9BBB-13C56267BCA4}" destId="{DFD4603D-0ADA-4CF8-AE20-B5BE627C5450}" srcOrd="4" destOrd="0" presId="urn:microsoft.com/office/officeart/2008/layout/AlternatingHexagons"/>
    <dgm:cxn modelId="{47E02A1A-FA13-4B06-B0C5-5C967F4E8059}" type="presParOf" srcId="{EED167B5-1CD9-4FC2-A360-85F6BE3E57DA}" destId="{6D357154-2A16-48FF-8DD7-E822769DC9D0}" srcOrd="1" destOrd="0" presId="urn:microsoft.com/office/officeart/2008/layout/AlternatingHexagons"/>
    <dgm:cxn modelId="{ED9747E8-3809-4ED2-852F-A4A5ECF59C9B}" type="presParOf" srcId="{EED167B5-1CD9-4FC2-A360-85F6BE3E57DA}" destId="{6FD70350-6B1A-461F-BA82-6D5A9754D26C}" srcOrd="2" destOrd="0" presId="urn:microsoft.com/office/officeart/2008/layout/AlternatingHexagons"/>
    <dgm:cxn modelId="{403817DB-008C-4670-8F66-8263EF9494A3}" type="presParOf" srcId="{6FD70350-6B1A-461F-BA82-6D5A9754D26C}" destId="{40E5C602-C7BB-49FC-9FF4-B314EFF32DCC}" srcOrd="0" destOrd="0" presId="urn:microsoft.com/office/officeart/2008/layout/AlternatingHexagons"/>
    <dgm:cxn modelId="{C56C081E-7734-498E-BD05-F129DDA5B20E}" type="presParOf" srcId="{6FD70350-6B1A-461F-BA82-6D5A9754D26C}" destId="{8A2ED172-5124-444E-B2B5-E5400FE41FBE}" srcOrd="1" destOrd="0" presId="urn:microsoft.com/office/officeart/2008/layout/AlternatingHexagons"/>
    <dgm:cxn modelId="{D0FD2AC8-EB0F-4152-8052-E638C266F350}" type="presParOf" srcId="{6FD70350-6B1A-461F-BA82-6D5A9754D26C}" destId="{D00CEDC9-87C9-40ED-B391-C776E657E6E9}" srcOrd="2" destOrd="0" presId="urn:microsoft.com/office/officeart/2008/layout/AlternatingHexagons"/>
    <dgm:cxn modelId="{10214984-4E45-40C2-BB26-A095EDC5BAAF}" type="presParOf" srcId="{6FD70350-6B1A-461F-BA82-6D5A9754D26C}" destId="{B3EA9ED6-E7B2-4008-9540-75C056412556}" srcOrd="3" destOrd="0" presId="urn:microsoft.com/office/officeart/2008/layout/AlternatingHexagons"/>
    <dgm:cxn modelId="{0C027228-14EC-434E-A54A-6B1F8885877A}" type="presParOf" srcId="{6FD70350-6B1A-461F-BA82-6D5A9754D26C}" destId="{1285C212-6A8D-42DF-91DB-EF7D4AD81836}" srcOrd="4" destOrd="0" presId="urn:microsoft.com/office/officeart/2008/layout/AlternatingHexagons"/>
    <dgm:cxn modelId="{EAA496E5-5145-401B-A52C-CF91C3BFE199}" type="presParOf" srcId="{EED167B5-1CD9-4FC2-A360-85F6BE3E57DA}" destId="{4B092279-366F-40EB-B39B-DBF9639BEEA7}" srcOrd="3" destOrd="0" presId="urn:microsoft.com/office/officeart/2008/layout/AlternatingHexagons"/>
    <dgm:cxn modelId="{B8D13DDD-A9BC-4C6A-8771-91E6B6F4A56F}" type="presParOf" srcId="{EED167B5-1CD9-4FC2-A360-85F6BE3E57DA}" destId="{EEE5334A-0B2D-4DA9-BFBA-265D42C31530}" srcOrd="4" destOrd="0" presId="urn:microsoft.com/office/officeart/2008/layout/AlternatingHexagons"/>
    <dgm:cxn modelId="{07304205-869B-4E2B-802E-B10ECAF675BB}" type="presParOf" srcId="{EEE5334A-0B2D-4DA9-BFBA-265D42C31530}" destId="{F2513F84-D2F9-492E-998C-7F0BAC55F78A}" srcOrd="0" destOrd="0" presId="urn:microsoft.com/office/officeart/2008/layout/AlternatingHexagons"/>
    <dgm:cxn modelId="{9741CB6B-780B-45A5-A0AD-27208833D73B}" type="presParOf" srcId="{EEE5334A-0B2D-4DA9-BFBA-265D42C31530}" destId="{F973D7BF-4A18-4ABA-867E-3EAA1BE3C0D6}" srcOrd="1" destOrd="0" presId="urn:microsoft.com/office/officeart/2008/layout/AlternatingHexagons"/>
    <dgm:cxn modelId="{ECE5887E-3B99-4AC4-B12A-2AB7F1A6710B}" type="presParOf" srcId="{EEE5334A-0B2D-4DA9-BFBA-265D42C31530}" destId="{196D4C8D-010E-4BBD-9ABC-A7E80C19B67A}" srcOrd="2" destOrd="0" presId="urn:microsoft.com/office/officeart/2008/layout/AlternatingHexagons"/>
    <dgm:cxn modelId="{C87A9C25-8E6C-4D28-801B-7274AD53A33D}" type="presParOf" srcId="{EEE5334A-0B2D-4DA9-BFBA-265D42C31530}" destId="{00761B60-2B05-487E-971D-E12655E2660D}" srcOrd="3" destOrd="0" presId="urn:microsoft.com/office/officeart/2008/layout/AlternatingHexagons"/>
    <dgm:cxn modelId="{5EFDBA56-A246-4F5E-9A0D-E4291BC311C0}" type="presParOf" srcId="{EEE5334A-0B2D-4DA9-BFBA-265D42C31530}" destId="{441E4878-8EEA-4F07-BEA5-70ABBEDE32FE}" srcOrd="4" destOrd="0" presId="urn:microsoft.com/office/officeart/2008/layout/AlternatingHexagons"/>
    <dgm:cxn modelId="{0D204060-8486-4A72-ADC9-C904D625F8A3}" type="presParOf" srcId="{EED167B5-1CD9-4FC2-A360-85F6BE3E57DA}" destId="{36BFB3DA-86E3-4963-9F4B-485213AAE247}" srcOrd="5" destOrd="0" presId="urn:microsoft.com/office/officeart/2008/layout/AlternatingHexagons"/>
    <dgm:cxn modelId="{A002F5A6-D867-4DEE-AE48-FA34DB884820}" type="presParOf" srcId="{EED167B5-1CD9-4FC2-A360-85F6BE3E57DA}" destId="{F6E370C6-A1EA-41C6-8758-308DCA189544}" srcOrd="6" destOrd="0" presId="urn:microsoft.com/office/officeart/2008/layout/AlternatingHexagons"/>
    <dgm:cxn modelId="{E92EDFFC-5361-4BEB-A739-7615EABAAF42}" type="presParOf" srcId="{F6E370C6-A1EA-41C6-8758-308DCA189544}" destId="{B4C02ECE-FBB8-448E-8078-35CBC4304769}" srcOrd="0" destOrd="0" presId="urn:microsoft.com/office/officeart/2008/layout/AlternatingHexagons"/>
    <dgm:cxn modelId="{8320524C-5969-4EEC-8BFD-D35155C7FB7C}" type="presParOf" srcId="{F6E370C6-A1EA-41C6-8758-308DCA189544}" destId="{CE56B0F2-88F5-4754-BEC8-FCA3FBEAEB5C}" srcOrd="1" destOrd="0" presId="urn:microsoft.com/office/officeart/2008/layout/AlternatingHexagons"/>
    <dgm:cxn modelId="{09812FA4-B028-4BCD-8FCC-98346529DB9C}" type="presParOf" srcId="{F6E370C6-A1EA-41C6-8758-308DCA189544}" destId="{A8F6B573-767C-478A-95CE-35B1B0593451}" srcOrd="2" destOrd="0" presId="urn:microsoft.com/office/officeart/2008/layout/AlternatingHexagons"/>
    <dgm:cxn modelId="{ED83E4FD-2509-4B96-AA60-171AAFFF5D92}" type="presParOf" srcId="{F6E370C6-A1EA-41C6-8758-308DCA189544}" destId="{A8CA5F4A-2A4D-4A59-A0DC-BEAF291A33F1}" srcOrd="3" destOrd="0" presId="urn:microsoft.com/office/officeart/2008/layout/AlternatingHexagons"/>
    <dgm:cxn modelId="{331E6961-B7FB-4339-A60F-BCB395115BFB}" type="presParOf" srcId="{F6E370C6-A1EA-41C6-8758-308DCA189544}" destId="{62AC1658-AD1D-4FE2-8023-E145BF227C4D}" srcOrd="4" destOrd="0" presId="urn:microsoft.com/office/officeart/2008/layout/AlternatingHexagons"/>
  </dgm:cxnLst>
  <dgm:bg>
    <a:noFill/>
  </dgm:bg>
  <dgm:whole/>
  <dgm:extLst>
    <a:ext uri="http://schemas.microsoft.com/office/drawing/2008/diagram">
      <dsp:dataModelExt xmlns:dsp="http://schemas.microsoft.com/office/drawing/2008/diagram" relId="rId15"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750A769-A7A4-44F3-80D1-A580E9251238}" type="doc">
      <dgm:prSet loTypeId="urn:microsoft.com/office/officeart/2008/layout/AlternatingHexagons" loCatId="list" qsTypeId="urn:microsoft.com/office/officeart/2005/8/quickstyle/simple1" qsCatId="simple" csTypeId="urn:microsoft.com/office/officeart/2005/8/colors/accent5_4" csCatId="accent5" phldr="1"/>
      <dgm:spPr/>
      <dgm:t>
        <a:bodyPr/>
        <a:lstStyle/>
        <a:p>
          <a:endParaRPr lang="en-GB"/>
        </a:p>
      </dgm:t>
    </dgm:pt>
    <dgm:pt modelId="{B9DE5608-8D01-4A0B-B91F-8B9880114C75}">
      <dgm:prSet phldrT="[Text]" custT="1"/>
      <dgm:spPr/>
      <dgm:t>
        <a:bodyPr/>
        <a:lstStyle/>
        <a:p>
          <a:r>
            <a:rPr lang="en-GB" sz="1000" dirty="0">
              <a:latin typeface="Calibri" panose="020F0502020204030204" pitchFamily="34" charset="0"/>
              <a:cs typeface="Calibri" panose="020F0502020204030204" pitchFamily="34" charset="0"/>
            </a:rPr>
            <a:t>Exercise sessions and health walks to help people get fit and active</a:t>
          </a:r>
        </a:p>
      </dgm:t>
    </dgm:pt>
    <dgm:pt modelId="{F0770FA9-A3D4-4835-AE88-3940C85302DA}" type="parTrans" cxnId="{851D719C-B0E0-4A73-88FF-E8C2C727EB93}">
      <dgm:prSet/>
      <dgm:spPr/>
      <dgm:t>
        <a:bodyPr/>
        <a:lstStyle/>
        <a:p>
          <a:endParaRPr lang="en-GB" sz="1000">
            <a:latin typeface="Calibri" panose="020F0502020204030204" pitchFamily="34" charset="0"/>
            <a:cs typeface="Calibri" panose="020F0502020204030204" pitchFamily="34" charset="0"/>
          </a:endParaRPr>
        </a:p>
      </dgm:t>
    </dgm:pt>
    <dgm:pt modelId="{1EF8E11D-EEE1-4D87-8B7D-B7F1E3D7FE31}" type="sibTrans" cxnId="{851D719C-B0E0-4A73-88FF-E8C2C727EB93}">
      <dgm:prSet custT="1"/>
      <dgm:spPr/>
      <dgm:t>
        <a:bodyPr/>
        <a:lstStyle/>
        <a:p>
          <a:endParaRPr lang="en-GB" sz="1000">
            <a:latin typeface="Calibri" panose="020F0502020204030204" pitchFamily="34" charset="0"/>
            <a:cs typeface="Calibri" panose="020F0502020204030204" pitchFamily="34" charset="0"/>
          </a:endParaRPr>
        </a:p>
      </dgm:t>
    </dgm:pt>
    <dgm:pt modelId="{6D8EA922-5402-4B29-B409-ED1116CD0FB2}">
      <dgm:prSet phldrT="[Text]" custT="1"/>
      <dgm:spPr/>
      <dgm:t>
        <a:bodyPr/>
        <a:lstStyle/>
        <a:p>
          <a:r>
            <a:rPr lang="en-GB" sz="1000" dirty="0">
              <a:latin typeface="Calibri" panose="020F0502020204030204" pitchFamily="34" charset="0"/>
              <a:cs typeface="Calibri" panose="020F0502020204030204" pitchFamily="34" charset="0"/>
            </a:rPr>
            <a:t>1-2-1 sessions with a Health Trainer to help with healthy eating, exercise, social issues </a:t>
          </a:r>
        </a:p>
      </dgm:t>
    </dgm:pt>
    <dgm:pt modelId="{C858881B-C1F8-472A-93E0-7E819D133938}" type="parTrans" cxnId="{5201CC2A-31B0-49D1-AD24-76BF4791DF37}">
      <dgm:prSet/>
      <dgm:spPr/>
      <dgm:t>
        <a:bodyPr/>
        <a:lstStyle/>
        <a:p>
          <a:endParaRPr lang="en-GB" sz="1000">
            <a:latin typeface="Calibri" panose="020F0502020204030204" pitchFamily="34" charset="0"/>
            <a:cs typeface="Calibri" panose="020F0502020204030204" pitchFamily="34" charset="0"/>
          </a:endParaRPr>
        </a:p>
      </dgm:t>
    </dgm:pt>
    <dgm:pt modelId="{018AF189-40C9-4F88-8557-D69268A9F66A}" type="sibTrans" cxnId="{5201CC2A-31B0-49D1-AD24-76BF4791DF37}">
      <dgm:prSet custT="1"/>
      <dgm:spPr/>
      <dgm:t>
        <a:bodyPr/>
        <a:lstStyle/>
        <a:p>
          <a:endParaRPr lang="en-GB" sz="1000">
            <a:latin typeface="Calibri" panose="020F0502020204030204" pitchFamily="34" charset="0"/>
            <a:cs typeface="Calibri" panose="020F0502020204030204" pitchFamily="34" charset="0"/>
          </a:endParaRPr>
        </a:p>
      </dgm:t>
    </dgm:pt>
    <dgm:pt modelId="{C14DE34A-81C6-4248-AC5B-48A10C4D7039}">
      <dgm:prSet phldrT="[Text]" custT="1"/>
      <dgm:spPr/>
      <dgm:t>
        <a:bodyPr/>
        <a:lstStyle/>
        <a:p>
          <a:r>
            <a:rPr lang="en-GB" sz="1000" dirty="0">
              <a:latin typeface="Calibri" panose="020F0502020204030204" pitchFamily="34" charset="0"/>
              <a:cs typeface="Calibri" panose="020F0502020204030204" pitchFamily="34" charset="0"/>
            </a:rPr>
            <a:t>Groups to reduce feelings of loneliness and isolation</a:t>
          </a:r>
        </a:p>
      </dgm:t>
    </dgm:pt>
    <dgm:pt modelId="{CB827EE2-1370-4A99-9553-CBC13AA537D0}" type="parTrans" cxnId="{84FF9B1D-FDC1-4A81-BC70-D876FDDDDD2C}">
      <dgm:prSet/>
      <dgm:spPr/>
      <dgm:t>
        <a:bodyPr/>
        <a:lstStyle/>
        <a:p>
          <a:endParaRPr lang="en-GB" sz="1000">
            <a:latin typeface="Calibri" panose="020F0502020204030204" pitchFamily="34" charset="0"/>
            <a:cs typeface="Calibri" panose="020F0502020204030204" pitchFamily="34" charset="0"/>
          </a:endParaRPr>
        </a:p>
      </dgm:t>
    </dgm:pt>
    <dgm:pt modelId="{3DF5F753-2095-43BE-A70F-6E46B5A6228B}" type="sibTrans" cxnId="{84FF9B1D-FDC1-4A81-BC70-D876FDDDDD2C}">
      <dgm:prSet custT="1"/>
      <dgm:spPr/>
      <dgm:t>
        <a:bodyPr/>
        <a:lstStyle/>
        <a:p>
          <a:endParaRPr lang="en-GB" sz="1000">
            <a:latin typeface="Calibri" panose="020F0502020204030204" pitchFamily="34" charset="0"/>
            <a:cs typeface="Calibri" panose="020F0502020204030204" pitchFamily="34" charset="0"/>
          </a:endParaRPr>
        </a:p>
      </dgm:t>
    </dgm:pt>
    <dgm:pt modelId="{AA72D6C1-5A82-4280-A2DE-7C8F65BC30B7}">
      <dgm:prSet custT="1"/>
      <dgm:spPr>
        <a:solidFill>
          <a:schemeClr val="accent5">
            <a:lumMod val="60000"/>
            <a:lumOff val="40000"/>
          </a:schemeClr>
        </a:solidFill>
      </dgm:spPr>
      <dgm:t>
        <a:bodyPr/>
        <a:lstStyle/>
        <a:p>
          <a:r>
            <a:rPr lang="en-GB" sz="1000" dirty="0">
              <a:latin typeface="Calibri" panose="020F0502020204030204" pitchFamily="34" charset="0"/>
              <a:cs typeface="Calibri" panose="020F0502020204030204" pitchFamily="34" charset="0"/>
            </a:rPr>
            <a:t>Courses to increase confidence and skills</a:t>
          </a:r>
        </a:p>
      </dgm:t>
    </dgm:pt>
    <dgm:pt modelId="{1B958069-2503-48DA-A4F3-918799068454}" type="sibTrans" cxnId="{015B3E80-8506-40C0-A61C-F5BF4BE5EE78}">
      <dgm:prSet custT="1"/>
      <dgm:spPr/>
      <dgm:t>
        <a:bodyPr/>
        <a:lstStyle/>
        <a:p>
          <a:endParaRPr lang="en-GB" sz="1000">
            <a:latin typeface="Calibri" panose="020F0502020204030204" pitchFamily="34" charset="0"/>
            <a:cs typeface="Calibri" panose="020F0502020204030204" pitchFamily="34" charset="0"/>
          </a:endParaRPr>
        </a:p>
      </dgm:t>
    </dgm:pt>
    <dgm:pt modelId="{21749001-CE8C-4F99-878C-0B586504D7D2}" type="parTrans" cxnId="{015B3E80-8506-40C0-A61C-F5BF4BE5EE78}">
      <dgm:prSet/>
      <dgm:spPr/>
      <dgm:t>
        <a:bodyPr/>
        <a:lstStyle/>
        <a:p>
          <a:endParaRPr lang="en-GB" sz="1000">
            <a:latin typeface="Calibri" panose="020F0502020204030204" pitchFamily="34" charset="0"/>
            <a:cs typeface="Calibri" panose="020F0502020204030204" pitchFamily="34" charset="0"/>
          </a:endParaRPr>
        </a:p>
      </dgm:t>
    </dgm:pt>
    <dgm:pt modelId="{EED167B5-1CD9-4FC2-A360-85F6BE3E57DA}" type="pres">
      <dgm:prSet presAssocID="{0750A769-A7A4-44F3-80D1-A580E9251238}" presName="Name0" presStyleCnt="0">
        <dgm:presLayoutVars>
          <dgm:chMax/>
          <dgm:chPref/>
          <dgm:dir/>
          <dgm:animLvl val="lvl"/>
        </dgm:presLayoutVars>
      </dgm:prSet>
      <dgm:spPr/>
    </dgm:pt>
    <dgm:pt modelId="{DCBC2200-5FA7-4F37-9BBB-13C56267BCA4}" type="pres">
      <dgm:prSet presAssocID="{B9DE5608-8D01-4A0B-B91F-8B9880114C75}" presName="composite" presStyleCnt="0"/>
      <dgm:spPr/>
    </dgm:pt>
    <dgm:pt modelId="{1FB2C1E7-33B7-478F-9DEE-F6AFD4CC7C49}" type="pres">
      <dgm:prSet presAssocID="{B9DE5608-8D01-4A0B-B91F-8B9880114C75}" presName="Parent1" presStyleLbl="node1" presStyleIdx="0" presStyleCnt="8" custLinFactNeighborY="2041">
        <dgm:presLayoutVars>
          <dgm:chMax val="1"/>
          <dgm:chPref val="1"/>
          <dgm:bulletEnabled val="1"/>
        </dgm:presLayoutVars>
      </dgm:prSet>
      <dgm:spPr/>
    </dgm:pt>
    <dgm:pt modelId="{A2F72AFD-0755-44AA-B0A5-4BF8C83C8859}" type="pres">
      <dgm:prSet presAssocID="{B9DE5608-8D01-4A0B-B91F-8B9880114C75}" presName="Childtext1" presStyleLbl="revTx" presStyleIdx="0" presStyleCnt="4">
        <dgm:presLayoutVars>
          <dgm:chMax val="0"/>
          <dgm:chPref val="0"/>
          <dgm:bulletEnabled val="1"/>
        </dgm:presLayoutVars>
      </dgm:prSet>
      <dgm:spPr/>
    </dgm:pt>
    <dgm:pt modelId="{3A9A6928-4D80-4285-B02C-48E2A073B115}" type="pres">
      <dgm:prSet presAssocID="{B9DE5608-8D01-4A0B-B91F-8B9880114C75}" presName="BalanceSpacing" presStyleCnt="0"/>
      <dgm:spPr/>
    </dgm:pt>
    <dgm:pt modelId="{9F1950E9-A4FD-465E-AFE9-E4D87E1F604E}" type="pres">
      <dgm:prSet presAssocID="{B9DE5608-8D01-4A0B-B91F-8B9880114C75}" presName="BalanceSpacing1" presStyleCnt="0"/>
      <dgm:spPr/>
    </dgm:pt>
    <dgm:pt modelId="{DFD4603D-0ADA-4CF8-AE20-B5BE627C5450}" type="pres">
      <dgm:prSet presAssocID="{1EF8E11D-EEE1-4D87-8B7D-B7F1E3D7FE31}" presName="Accent1Text" presStyleLbl="node1" presStyleIdx="1" presStyleCnt="8"/>
      <dgm:spPr/>
    </dgm:pt>
    <dgm:pt modelId="{6D357154-2A16-48FF-8DD7-E822769DC9D0}" type="pres">
      <dgm:prSet presAssocID="{1EF8E11D-EEE1-4D87-8B7D-B7F1E3D7FE31}" presName="spaceBetweenRectangles" presStyleCnt="0"/>
      <dgm:spPr/>
    </dgm:pt>
    <dgm:pt modelId="{6FD70350-6B1A-461F-BA82-6D5A9754D26C}" type="pres">
      <dgm:prSet presAssocID="{6D8EA922-5402-4B29-B409-ED1116CD0FB2}" presName="composite" presStyleCnt="0"/>
      <dgm:spPr/>
    </dgm:pt>
    <dgm:pt modelId="{40E5C602-C7BB-49FC-9FF4-B314EFF32DCC}" type="pres">
      <dgm:prSet presAssocID="{6D8EA922-5402-4B29-B409-ED1116CD0FB2}" presName="Parent1" presStyleLbl="node1" presStyleIdx="2" presStyleCnt="8" custScaleX="107032">
        <dgm:presLayoutVars>
          <dgm:chMax val="1"/>
          <dgm:chPref val="1"/>
          <dgm:bulletEnabled val="1"/>
        </dgm:presLayoutVars>
      </dgm:prSet>
      <dgm:spPr/>
    </dgm:pt>
    <dgm:pt modelId="{8A2ED172-5124-444E-B2B5-E5400FE41FBE}" type="pres">
      <dgm:prSet presAssocID="{6D8EA922-5402-4B29-B409-ED1116CD0FB2}" presName="Childtext1" presStyleLbl="revTx" presStyleIdx="1" presStyleCnt="4">
        <dgm:presLayoutVars>
          <dgm:chMax val="0"/>
          <dgm:chPref val="0"/>
          <dgm:bulletEnabled val="1"/>
        </dgm:presLayoutVars>
      </dgm:prSet>
      <dgm:spPr/>
    </dgm:pt>
    <dgm:pt modelId="{D00CEDC9-87C9-40ED-B391-C776E657E6E9}" type="pres">
      <dgm:prSet presAssocID="{6D8EA922-5402-4B29-B409-ED1116CD0FB2}" presName="BalanceSpacing" presStyleCnt="0"/>
      <dgm:spPr/>
    </dgm:pt>
    <dgm:pt modelId="{B3EA9ED6-E7B2-4008-9540-75C056412556}" type="pres">
      <dgm:prSet presAssocID="{6D8EA922-5402-4B29-B409-ED1116CD0FB2}" presName="BalanceSpacing1" presStyleCnt="0"/>
      <dgm:spPr/>
    </dgm:pt>
    <dgm:pt modelId="{1285C212-6A8D-42DF-91DB-EF7D4AD81836}" type="pres">
      <dgm:prSet presAssocID="{018AF189-40C9-4F88-8557-D69268A9F66A}" presName="Accent1Text" presStyleLbl="node1" presStyleIdx="3" presStyleCnt="8" custLinFactNeighborX="645" custLinFactNeighborY="1877"/>
      <dgm:spPr/>
    </dgm:pt>
    <dgm:pt modelId="{4B092279-366F-40EB-B39B-DBF9639BEEA7}" type="pres">
      <dgm:prSet presAssocID="{018AF189-40C9-4F88-8557-D69268A9F66A}" presName="spaceBetweenRectangles" presStyleCnt="0"/>
      <dgm:spPr/>
    </dgm:pt>
    <dgm:pt modelId="{F6E370C6-A1EA-41C6-8758-308DCA189544}" type="pres">
      <dgm:prSet presAssocID="{AA72D6C1-5A82-4280-A2DE-7C8F65BC30B7}" presName="composite" presStyleCnt="0"/>
      <dgm:spPr/>
    </dgm:pt>
    <dgm:pt modelId="{B4C02ECE-FBB8-448E-8078-35CBC4304769}" type="pres">
      <dgm:prSet presAssocID="{AA72D6C1-5A82-4280-A2DE-7C8F65BC30B7}" presName="Parent1" presStyleLbl="node1" presStyleIdx="4" presStyleCnt="8">
        <dgm:presLayoutVars>
          <dgm:chMax val="1"/>
          <dgm:chPref val="1"/>
          <dgm:bulletEnabled val="1"/>
        </dgm:presLayoutVars>
      </dgm:prSet>
      <dgm:spPr/>
    </dgm:pt>
    <dgm:pt modelId="{CE56B0F2-88F5-4754-BEC8-FCA3FBEAEB5C}" type="pres">
      <dgm:prSet presAssocID="{AA72D6C1-5A82-4280-A2DE-7C8F65BC30B7}" presName="Childtext1" presStyleLbl="revTx" presStyleIdx="2" presStyleCnt="4">
        <dgm:presLayoutVars>
          <dgm:chMax val="0"/>
          <dgm:chPref val="0"/>
          <dgm:bulletEnabled val="1"/>
        </dgm:presLayoutVars>
      </dgm:prSet>
      <dgm:spPr/>
    </dgm:pt>
    <dgm:pt modelId="{A8F6B573-767C-478A-95CE-35B1B0593451}" type="pres">
      <dgm:prSet presAssocID="{AA72D6C1-5A82-4280-A2DE-7C8F65BC30B7}" presName="BalanceSpacing" presStyleCnt="0"/>
      <dgm:spPr/>
    </dgm:pt>
    <dgm:pt modelId="{A8CA5F4A-2A4D-4A59-A0DC-BEAF291A33F1}" type="pres">
      <dgm:prSet presAssocID="{AA72D6C1-5A82-4280-A2DE-7C8F65BC30B7}" presName="BalanceSpacing1" presStyleCnt="0"/>
      <dgm:spPr/>
    </dgm:pt>
    <dgm:pt modelId="{62AC1658-AD1D-4FE2-8023-E145BF227C4D}" type="pres">
      <dgm:prSet presAssocID="{1B958069-2503-48DA-A4F3-918799068454}" presName="Accent1Text" presStyleLbl="node1" presStyleIdx="5" presStyleCnt="8"/>
      <dgm:spPr/>
    </dgm:pt>
    <dgm:pt modelId="{A768625E-6EA9-40CA-93C2-CC1167A33807}" type="pres">
      <dgm:prSet presAssocID="{1B958069-2503-48DA-A4F3-918799068454}" presName="spaceBetweenRectangles" presStyleCnt="0"/>
      <dgm:spPr/>
    </dgm:pt>
    <dgm:pt modelId="{F1D5F761-B3F8-4A3C-9705-A18EA7AEBAF5}" type="pres">
      <dgm:prSet presAssocID="{C14DE34A-81C6-4248-AC5B-48A10C4D7039}" presName="composite" presStyleCnt="0"/>
      <dgm:spPr/>
    </dgm:pt>
    <dgm:pt modelId="{633D44CC-F7A9-4D72-AFF2-346EC7014AB3}" type="pres">
      <dgm:prSet presAssocID="{C14DE34A-81C6-4248-AC5B-48A10C4D7039}" presName="Parent1" presStyleLbl="node1" presStyleIdx="6" presStyleCnt="8" custScaleX="109903">
        <dgm:presLayoutVars>
          <dgm:chMax val="1"/>
          <dgm:chPref val="1"/>
          <dgm:bulletEnabled val="1"/>
        </dgm:presLayoutVars>
      </dgm:prSet>
      <dgm:spPr/>
    </dgm:pt>
    <dgm:pt modelId="{6E0291DC-787E-447F-BDA7-BEAD9479BAF8}" type="pres">
      <dgm:prSet presAssocID="{C14DE34A-81C6-4248-AC5B-48A10C4D7039}" presName="Childtext1" presStyleLbl="revTx" presStyleIdx="3" presStyleCnt="4">
        <dgm:presLayoutVars>
          <dgm:chMax val="0"/>
          <dgm:chPref val="0"/>
          <dgm:bulletEnabled val="1"/>
        </dgm:presLayoutVars>
      </dgm:prSet>
      <dgm:spPr/>
    </dgm:pt>
    <dgm:pt modelId="{7CF45154-80DE-4ADF-9183-554A637C5D24}" type="pres">
      <dgm:prSet presAssocID="{C14DE34A-81C6-4248-AC5B-48A10C4D7039}" presName="BalanceSpacing" presStyleCnt="0"/>
      <dgm:spPr/>
    </dgm:pt>
    <dgm:pt modelId="{7BD949E8-D810-472B-8AB3-2CBFB4FC4941}" type="pres">
      <dgm:prSet presAssocID="{C14DE34A-81C6-4248-AC5B-48A10C4D7039}" presName="BalanceSpacing1" presStyleCnt="0"/>
      <dgm:spPr/>
    </dgm:pt>
    <dgm:pt modelId="{6C102D56-A13E-4622-8EBA-329BD3CB944B}" type="pres">
      <dgm:prSet presAssocID="{3DF5F753-2095-43BE-A70F-6E46B5A6228B}" presName="Accent1Text" presStyleLbl="node1" presStyleIdx="7" presStyleCnt="8"/>
      <dgm:spPr/>
    </dgm:pt>
  </dgm:ptLst>
  <dgm:cxnLst>
    <dgm:cxn modelId="{9F589008-C3C6-4B33-90D7-0D7F44D279DB}" type="presOf" srcId="{3DF5F753-2095-43BE-A70F-6E46B5A6228B}" destId="{6C102D56-A13E-4622-8EBA-329BD3CB944B}" srcOrd="0" destOrd="0" presId="urn:microsoft.com/office/officeart/2008/layout/AlternatingHexagons"/>
    <dgm:cxn modelId="{84FF9B1D-FDC1-4A81-BC70-D876FDDDDD2C}" srcId="{0750A769-A7A4-44F3-80D1-A580E9251238}" destId="{C14DE34A-81C6-4248-AC5B-48A10C4D7039}" srcOrd="3" destOrd="0" parTransId="{CB827EE2-1370-4A99-9553-CBC13AA537D0}" sibTransId="{3DF5F753-2095-43BE-A70F-6E46B5A6228B}"/>
    <dgm:cxn modelId="{4C464927-BB11-4263-B704-EB3D522DC4C0}" type="presOf" srcId="{6D8EA922-5402-4B29-B409-ED1116CD0FB2}" destId="{40E5C602-C7BB-49FC-9FF4-B314EFF32DCC}" srcOrd="0" destOrd="0" presId="urn:microsoft.com/office/officeart/2008/layout/AlternatingHexagons"/>
    <dgm:cxn modelId="{5201CC2A-31B0-49D1-AD24-76BF4791DF37}" srcId="{0750A769-A7A4-44F3-80D1-A580E9251238}" destId="{6D8EA922-5402-4B29-B409-ED1116CD0FB2}" srcOrd="1" destOrd="0" parTransId="{C858881B-C1F8-472A-93E0-7E819D133938}" sibTransId="{018AF189-40C9-4F88-8557-D69268A9F66A}"/>
    <dgm:cxn modelId="{A75E3F60-0E2F-4D57-BAF4-C741BEB72CC6}" type="presOf" srcId="{B9DE5608-8D01-4A0B-B91F-8B9880114C75}" destId="{1FB2C1E7-33B7-478F-9DEE-F6AFD4CC7C49}" srcOrd="0" destOrd="0" presId="urn:microsoft.com/office/officeart/2008/layout/AlternatingHexagons"/>
    <dgm:cxn modelId="{D7907247-CA10-4067-9C77-3263EC039CB5}" type="presOf" srcId="{018AF189-40C9-4F88-8557-D69268A9F66A}" destId="{1285C212-6A8D-42DF-91DB-EF7D4AD81836}" srcOrd="0" destOrd="0" presId="urn:microsoft.com/office/officeart/2008/layout/AlternatingHexagons"/>
    <dgm:cxn modelId="{9C67224E-DF85-470E-8C46-C216FBFD2AE7}" type="presOf" srcId="{0750A769-A7A4-44F3-80D1-A580E9251238}" destId="{EED167B5-1CD9-4FC2-A360-85F6BE3E57DA}" srcOrd="0" destOrd="0" presId="urn:microsoft.com/office/officeart/2008/layout/AlternatingHexagons"/>
    <dgm:cxn modelId="{DEE6F150-7454-4E3D-8246-E31143BFA611}" type="presOf" srcId="{AA72D6C1-5A82-4280-A2DE-7C8F65BC30B7}" destId="{B4C02ECE-FBB8-448E-8078-35CBC4304769}" srcOrd="0" destOrd="0" presId="urn:microsoft.com/office/officeart/2008/layout/AlternatingHexagons"/>
    <dgm:cxn modelId="{A2A7E454-05E0-414D-AD0A-28A61E14A587}" type="presOf" srcId="{1B958069-2503-48DA-A4F3-918799068454}" destId="{62AC1658-AD1D-4FE2-8023-E145BF227C4D}" srcOrd="0" destOrd="0" presId="urn:microsoft.com/office/officeart/2008/layout/AlternatingHexagons"/>
    <dgm:cxn modelId="{015B3E80-8506-40C0-A61C-F5BF4BE5EE78}" srcId="{0750A769-A7A4-44F3-80D1-A580E9251238}" destId="{AA72D6C1-5A82-4280-A2DE-7C8F65BC30B7}" srcOrd="2" destOrd="0" parTransId="{21749001-CE8C-4F99-878C-0B586504D7D2}" sibTransId="{1B958069-2503-48DA-A4F3-918799068454}"/>
    <dgm:cxn modelId="{851D719C-B0E0-4A73-88FF-E8C2C727EB93}" srcId="{0750A769-A7A4-44F3-80D1-A580E9251238}" destId="{B9DE5608-8D01-4A0B-B91F-8B9880114C75}" srcOrd="0" destOrd="0" parTransId="{F0770FA9-A3D4-4835-AE88-3940C85302DA}" sibTransId="{1EF8E11D-EEE1-4D87-8B7D-B7F1E3D7FE31}"/>
    <dgm:cxn modelId="{AF4F30A2-00DB-47A8-B83D-262B093998F2}" type="presOf" srcId="{1EF8E11D-EEE1-4D87-8B7D-B7F1E3D7FE31}" destId="{DFD4603D-0ADA-4CF8-AE20-B5BE627C5450}" srcOrd="0" destOrd="0" presId="urn:microsoft.com/office/officeart/2008/layout/AlternatingHexagons"/>
    <dgm:cxn modelId="{828D90E7-7503-4C78-AC17-A03CFD4463DE}" type="presOf" srcId="{C14DE34A-81C6-4248-AC5B-48A10C4D7039}" destId="{633D44CC-F7A9-4D72-AFF2-346EC7014AB3}" srcOrd="0" destOrd="0" presId="urn:microsoft.com/office/officeart/2008/layout/AlternatingHexagons"/>
    <dgm:cxn modelId="{F732014C-DAF3-4CBC-BB9E-1A5466C2A177}" type="presParOf" srcId="{EED167B5-1CD9-4FC2-A360-85F6BE3E57DA}" destId="{DCBC2200-5FA7-4F37-9BBB-13C56267BCA4}" srcOrd="0" destOrd="0" presId="urn:microsoft.com/office/officeart/2008/layout/AlternatingHexagons"/>
    <dgm:cxn modelId="{08040089-E7D2-4B9B-9A09-DF871024451B}" type="presParOf" srcId="{DCBC2200-5FA7-4F37-9BBB-13C56267BCA4}" destId="{1FB2C1E7-33B7-478F-9DEE-F6AFD4CC7C49}" srcOrd="0" destOrd="0" presId="urn:microsoft.com/office/officeart/2008/layout/AlternatingHexagons"/>
    <dgm:cxn modelId="{7F772FFF-9210-4190-8D5F-8A9E7A8A0383}" type="presParOf" srcId="{DCBC2200-5FA7-4F37-9BBB-13C56267BCA4}" destId="{A2F72AFD-0755-44AA-B0A5-4BF8C83C8859}" srcOrd="1" destOrd="0" presId="urn:microsoft.com/office/officeart/2008/layout/AlternatingHexagons"/>
    <dgm:cxn modelId="{ECE77F9B-266E-4B90-A3E1-0ECB386A0A06}" type="presParOf" srcId="{DCBC2200-5FA7-4F37-9BBB-13C56267BCA4}" destId="{3A9A6928-4D80-4285-B02C-48E2A073B115}" srcOrd="2" destOrd="0" presId="urn:microsoft.com/office/officeart/2008/layout/AlternatingHexagons"/>
    <dgm:cxn modelId="{61B4AFDD-AD55-43E5-B01B-F84993C3F66C}" type="presParOf" srcId="{DCBC2200-5FA7-4F37-9BBB-13C56267BCA4}" destId="{9F1950E9-A4FD-465E-AFE9-E4D87E1F604E}" srcOrd="3" destOrd="0" presId="urn:microsoft.com/office/officeart/2008/layout/AlternatingHexagons"/>
    <dgm:cxn modelId="{3191E3FC-9EBE-478E-B606-8D33F4B4716D}" type="presParOf" srcId="{DCBC2200-5FA7-4F37-9BBB-13C56267BCA4}" destId="{DFD4603D-0ADA-4CF8-AE20-B5BE627C5450}" srcOrd="4" destOrd="0" presId="urn:microsoft.com/office/officeart/2008/layout/AlternatingHexagons"/>
    <dgm:cxn modelId="{53796CDE-9B9B-4AA0-8155-CAAA00B65657}" type="presParOf" srcId="{EED167B5-1CD9-4FC2-A360-85F6BE3E57DA}" destId="{6D357154-2A16-48FF-8DD7-E822769DC9D0}" srcOrd="1" destOrd="0" presId="urn:microsoft.com/office/officeart/2008/layout/AlternatingHexagons"/>
    <dgm:cxn modelId="{B306D420-978C-499E-A009-684CA85290E4}" type="presParOf" srcId="{EED167B5-1CD9-4FC2-A360-85F6BE3E57DA}" destId="{6FD70350-6B1A-461F-BA82-6D5A9754D26C}" srcOrd="2" destOrd="0" presId="urn:microsoft.com/office/officeart/2008/layout/AlternatingHexagons"/>
    <dgm:cxn modelId="{AC5D20CC-CE2B-4EC5-8EAD-E36FA8431A46}" type="presParOf" srcId="{6FD70350-6B1A-461F-BA82-6D5A9754D26C}" destId="{40E5C602-C7BB-49FC-9FF4-B314EFF32DCC}" srcOrd="0" destOrd="0" presId="urn:microsoft.com/office/officeart/2008/layout/AlternatingHexagons"/>
    <dgm:cxn modelId="{F6AB5E74-FF78-42D6-B51A-3C259A5D78ED}" type="presParOf" srcId="{6FD70350-6B1A-461F-BA82-6D5A9754D26C}" destId="{8A2ED172-5124-444E-B2B5-E5400FE41FBE}" srcOrd="1" destOrd="0" presId="urn:microsoft.com/office/officeart/2008/layout/AlternatingHexagons"/>
    <dgm:cxn modelId="{9C46920F-5D9B-4FFB-8F19-79B98AD445EA}" type="presParOf" srcId="{6FD70350-6B1A-461F-BA82-6D5A9754D26C}" destId="{D00CEDC9-87C9-40ED-B391-C776E657E6E9}" srcOrd="2" destOrd="0" presId="urn:microsoft.com/office/officeart/2008/layout/AlternatingHexagons"/>
    <dgm:cxn modelId="{91E02E0B-4EA6-4E73-81CF-C578A0B3DF8F}" type="presParOf" srcId="{6FD70350-6B1A-461F-BA82-6D5A9754D26C}" destId="{B3EA9ED6-E7B2-4008-9540-75C056412556}" srcOrd="3" destOrd="0" presId="urn:microsoft.com/office/officeart/2008/layout/AlternatingHexagons"/>
    <dgm:cxn modelId="{A182CDFF-5297-4D73-8924-BC5F88795A4D}" type="presParOf" srcId="{6FD70350-6B1A-461F-BA82-6D5A9754D26C}" destId="{1285C212-6A8D-42DF-91DB-EF7D4AD81836}" srcOrd="4" destOrd="0" presId="urn:microsoft.com/office/officeart/2008/layout/AlternatingHexagons"/>
    <dgm:cxn modelId="{55ADD101-A1E8-4D2C-B3E5-71B0F0CFC980}" type="presParOf" srcId="{EED167B5-1CD9-4FC2-A360-85F6BE3E57DA}" destId="{4B092279-366F-40EB-B39B-DBF9639BEEA7}" srcOrd="3" destOrd="0" presId="urn:microsoft.com/office/officeart/2008/layout/AlternatingHexagons"/>
    <dgm:cxn modelId="{A431486E-CEA4-4BD8-B3B4-761241863BE0}" type="presParOf" srcId="{EED167B5-1CD9-4FC2-A360-85F6BE3E57DA}" destId="{F6E370C6-A1EA-41C6-8758-308DCA189544}" srcOrd="4" destOrd="0" presId="urn:microsoft.com/office/officeart/2008/layout/AlternatingHexagons"/>
    <dgm:cxn modelId="{3B8621EE-D679-4669-867A-4C70B2E5BF86}" type="presParOf" srcId="{F6E370C6-A1EA-41C6-8758-308DCA189544}" destId="{B4C02ECE-FBB8-448E-8078-35CBC4304769}" srcOrd="0" destOrd="0" presId="urn:microsoft.com/office/officeart/2008/layout/AlternatingHexagons"/>
    <dgm:cxn modelId="{70500AB6-6C49-4C35-808C-4FB59E4DE3C9}" type="presParOf" srcId="{F6E370C6-A1EA-41C6-8758-308DCA189544}" destId="{CE56B0F2-88F5-4754-BEC8-FCA3FBEAEB5C}" srcOrd="1" destOrd="0" presId="urn:microsoft.com/office/officeart/2008/layout/AlternatingHexagons"/>
    <dgm:cxn modelId="{ED2B983F-60F6-4684-B9BB-30D719383B57}" type="presParOf" srcId="{F6E370C6-A1EA-41C6-8758-308DCA189544}" destId="{A8F6B573-767C-478A-95CE-35B1B0593451}" srcOrd="2" destOrd="0" presId="urn:microsoft.com/office/officeart/2008/layout/AlternatingHexagons"/>
    <dgm:cxn modelId="{A68BA06C-F208-4F20-A02F-4E3AAAD2C256}" type="presParOf" srcId="{F6E370C6-A1EA-41C6-8758-308DCA189544}" destId="{A8CA5F4A-2A4D-4A59-A0DC-BEAF291A33F1}" srcOrd="3" destOrd="0" presId="urn:microsoft.com/office/officeart/2008/layout/AlternatingHexagons"/>
    <dgm:cxn modelId="{10FAB506-B205-49A4-B498-13E1D845D7BD}" type="presParOf" srcId="{F6E370C6-A1EA-41C6-8758-308DCA189544}" destId="{62AC1658-AD1D-4FE2-8023-E145BF227C4D}" srcOrd="4" destOrd="0" presId="urn:microsoft.com/office/officeart/2008/layout/AlternatingHexagons"/>
    <dgm:cxn modelId="{868CB970-5FDB-4983-9FF8-D75437017027}" type="presParOf" srcId="{EED167B5-1CD9-4FC2-A360-85F6BE3E57DA}" destId="{A768625E-6EA9-40CA-93C2-CC1167A33807}" srcOrd="5" destOrd="0" presId="urn:microsoft.com/office/officeart/2008/layout/AlternatingHexagons"/>
    <dgm:cxn modelId="{E7BE1D42-B333-406E-A979-30C6C3DFB322}" type="presParOf" srcId="{EED167B5-1CD9-4FC2-A360-85F6BE3E57DA}" destId="{F1D5F761-B3F8-4A3C-9705-A18EA7AEBAF5}" srcOrd="6" destOrd="0" presId="urn:microsoft.com/office/officeart/2008/layout/AlternatingHexagons"/>
    <dgm:cxn modelId="{E4B90A4E-9126-4B50-8CFD-671A982FCDCB}" type="presParOf" srcId="{F1D5F761-B3F8-4A3C-9705-A18EA7AEBAF5}" destId="{633D44CC-F7A9-4D72-AFF2-346EC7014AB3}" srcOrd="0" destOrd="0" presId="urn:microsoft.com/office/officeart/2008/layout/AlternatingHexagons"/>
    <dgm:cxn modelId="{0AAE6C2F-EA42-486A-8AF8-EBD9BF7D2CA0}" type="presParOf" srcId="{F1D5F761-B3F8-4A3C-9705-A18EA7AEBAF5}" destId="{6E0291DC-787E-447F-BDA7-BEAD9479BAF8}" srcOrd="1" destOrd="0" presId="urn:microsoft.com/office/officeart/2008/layout/AlternatingHexagons"/>
    <dgm:cxn modelId="{1D3AB8F6-CEF1-4E8C-93BF-8DAEE13D9701}" type="presParOf" srcId="{F1D5F761-B3F8-4A3C-9705-A18EA7AEBAF5}" destId="{7CF45154-80DE-4ADF-9183-554A637C5D24}" srcOrd="2" destOrd="0" presId="urn:microsoft.com/office/officeart/2008/layout/AlternatingHexagons"/>
    <dgm:cxn modelId="{D0F92D2E-F661-4848-B9A6-B03D1E2CA352}" type="presParOf" srcId="{F1D5F761-B3F8-4A3C-9705-A18EA7AEBAF5}" destId="{7BD949E8-D810-472B-8AB3-2CBFB4FC4941}" srcOrd="3" destOrd="0" presId="urn:microsoft.com/office/officeart/2008/layout/AlternatingHexagons"/>
    <dgm:cxn modelId="{0F68E0C4-A3EB-4597-9FA1-87618E077403}" type="presParOf" srcId="{F1D5F761-B3F8-4A3C-9705-A18EA7AEBAF5}" destId="{6C102D56-A13E-4622-8EBA-329BD3CB944B}" srcOrd="4" destOrd="0" presId="urn:microsoft.com/office/officeart/2008/layout/AlternatingHexagons"/>
  </dgm:cxnLst>
  <dgm:bg/>
  <dgm:whole/>
  <dgm:extLst>
    <a:ext uri="http://schemas.microsoft.com/office/drawing/2008/diagram">
      <dsp:dataModelExt xmlns:dsp="http://schemas.microsoft.com/office/drawing/2008/diagram" relId="rId21"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C8F3C-5AFA-45BC-AAA4-F5F389608345}">
      <dsp:nvSpPr>
        <dsp:cNvPr id="0" name=""/>
        <dsp:cNvSpPr/>
      </dsp:nvSpPr>
      <dsp:spPr>
        <a:xfrm>
          <a:off x="3308" y="1128200"/>
          <a:ext cx="993956" cy="1199982"/>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Calibri" panose="020F0502020204030204" pitchFamily="34" charset="0"/>
              <a:cs typeface="Calibri" panose="020F0502020204030204" pitchFamily="34" charset="0"/>
            </a:rPr>
            <a:t>Individual at risk of declining health and wellbeing</a:t>
          </a:r>
        </a:p>
      </dsp:txBody>
      <dsp:txXfrm>
        <a:off x="32420" y="1157312"/>
        <a:ext cx="935732" cy="1141758"/>
      </dsp:txXfrm>
    </dsp:sp>
    <dsp:sp modelId="{6F81EE43-1CA5-4D08-A595-7A87BCF318F3}">
      <dsp:nvSpPr>
        <dsp:cNvPr id="0" name=""/>
        <dsp:cNvSpPr/>
      </dsp:nvSpPr>
      <dsp:spPr>
        <a:xfrm>
          <a:off x="1124073" y="1570948"/>
          <a:ext cx="268835" cy="314486"/>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1124073" y="1633845"/>
        <a:ext cx="188185" cy="188692"/>
      </dsp:txXfrm>
    </dsp:sp>
    <dsp:sp modelId="{C8C09724-4B58-4F28-8AF7-2DF0D33593FC}">
      <dsp:nvSpPr>
        <dsp:cNvPr id="0" name=""/>
        <dsp:cNvSpPr/>
      </dsp:nvSpPr>
      <dsp:spPr>
        <a:xfrm>
          <a:off x="1504501" y="1128200"/>
          <a:ext cx="1268092" cy="1199982"/>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Calibri" panose="020F0502020204030204" pitchFamily="34" charset="0"/>
              <a:cs typeface="Calibri" panose="020F0502020204030204" pitchFamily="34" charset="0"/>
            </a:rPr>
            <a:t>Referral made to PKW community partnership Lead Partner </a:t>
          </a:r>
        </a:p>
        <a:p>
          <a:pPr marL="0" lvl="0" indent="0" algn="ctr" defTabSz="444500">
            <a:lnSpc>
              <a:spcPct val="90000"/>
            </a:lnSpc>
            <a:spcBef>
              <a:spcPct val="0"/>
            </a:spcBef>
            <a:spcAft>
              <a:spcPct val="35000"/>
            </a:spcAft>
            <a:buNone/>
          </a:pPr>
          <a:r>
            <a:rPr lang="en-GB" sz="1000" kern="1200" dirty="0">
              <a:latin typeface="Calibri" panose="020F0502020204030204" pitchFamily="34" charset="0"/>
              <a:cs typeface="Calibri" panose="020F0502020204030204" pitchFamily="34" charset="0"/>
            </a:rPr>
            <a:t>(by self, GP, other professional, family member, friend etc.)</a:t>
          </a:r>
        </a:p>
      </dsp:txBody>
      <dsp:txXfrm>
        <a:off x="1539647" y="1163346"/>
        <a:ext cx="1197800" cy="1129690"/>
      </dsp:txXfrm>
    </dsp:sp>
    <dsp:sp modelId="{CE1C0399-82C6-4AE7-A438-F0B2E15E55FD}">
      <dsp:nvSpPr>
        <dsp:cNvPr id="0" name=""/>
        <dsp:cNvSpPr/>
      </dsp:nvSpPr>
      <dsp:spPr>
        <a:xfrm>
          <a:off x="2899403" y="1570948"/>
          <a:ext cx="268835" cy="314486"/>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2899403" y="1633845"/>
        <a:ext cx="188185" cy="188692"/>
      </dsp:txXfrm>
    </dsp:sp>
    <dsp:sp modelId="{C12D4E79-468D-4161-A129-C5AB7814DC1D}">
      <dsp:nvSpPr>
        <dsp:cNvPr id="0" name=""/>
        <dsp:cNvSpPr/>
      </dsp:nvSpPr>
      <dsp:spPr>
        <a:xfrm>
          <a:off x="3279831" y="1128200"/>
          <a:ext cx="1268092" cy="1199982"/>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Calibri" panose="020F0502020204030204" pitchFamily="34" charset="0"/>
              <a:cs typeface="Calibri" panose="020F0502020204030204" pitchFamily="34" charset="0"/>
            </a:rPr>
            <a:t>Individual has a good conversation with a PKW link worker</a:t>
          </a:r>
        </a:p>
      </dsp:txBody>
      <dsp:txXfrm>
        <a:off x="3314977" y="1163346"/>
        <a:ext cx="1197800" cy="1129690"/>
      </dsp:txXfrm>
    </dsp:sp>
    <dsp:sp modelId="{843A361B-B24D-4215-9A6D-71862210FC31}">
      <dsp:nvSpPr>
        <dsp:cNvPr id="0" name=""/>
        <dsp:cNvSpPr/>
      </dsp:nvSpPr>
      <dsp:spPr>
        <a:xfrm>
          <a:off x="4674733" y="1570948"/>
          <a:ext cx="268835" cy="314486"/>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4674733" y="1633845"/>
        <a:ext cx="188185" cy="188692"/>
      </dsp:txXfrm>
    </dsp:sp>
    <dsp:sp modelId="{29AB9818-F65B-4205-B99C-8F3DF6293750}">
      <dsp:nvSpPr>
        <dsp:cNvPr id="0" name=""/>
        <dsp:cNvSpPr/>
      </dsp:nvSpPr>
      <dsp:spPr>
        <a:xfrm>
          <a:off x="5055161" y="1128200"/>
          <a:ext cx="1268092" cy="1199982"/>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Calibri" panose="020F0502020204030204" pitchFamily="34" charset="0"/>
              <a:cs typeface="Calibri" panose="020F0502020204030204" pitchFamily="34" charset="0"/>
            </a:rPr>
            <a:t>Depending on need, individual is signposted to services/activities</a:t>
          </a:r>
        </a:p>
      </dsp:txBody>
      <dsp:txXfrm>
        <a:off x="5090307" y="1163346"/>
        <a:ext cx="1197800" cy="11296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2C1E7-33B7-478F-9DEE-F6AFD4CC7C49}">
      <dsp:nvSpPr>
        <dsp:cNvPr id="0" name=""/>
        <dsp:cNvSpPr/>
      </dsp:nvSpPr>
      <dsp:spPr>
        <a:xfrm rot="5400000">
          <a:off x="2904574" y="89579"/>
          <a:ext cx="1340266" cy="1166031"/>
        </a:xfrm>
        <a:prstGeom prst="hexagon">
          <a:avLst>
            <a:gd name="adj" fmla="val 25000"/>
            <a:gd name="vf" fmla="val 115470"/>
          </a:avLst>
        </a:prstGeom>
        <a:solidFill>
          <a:srgbClr val="327B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Calibri" panose="020F0502020204030204" pitchFamily="34" charset="0"/>
              <a:cs typeface="Calibri" panose="020F0502020204030204" pitchFamily="34" charset="0"/>
            </a:rPr>
            <a:t>Social cafes to get connected with people in their local area</a:t>
          </a:r>
        </a:p>
      </dsp:txBody>
      <dsp:txXfrm rot="-5400000">
        <a:off x="3173397" y="211320"/>
        <a:ext cx="802619" cy="922550"/>
      </dsp:txXfrm>
    </dsp:sp>
    <dsp:sp modelId="{A2F72AFD-0755-44AA-B0A5-4BF8C83C8859}">
      <dsp:nvSpPr>
        <dsp:cNvPr id="0" name=""/>
        <dsp:cNvSpPr/>
      </dsp:nvSpPr>
      <dsp:spPr>
        <a:xfrm>
          <a:off x="4193106" y="270515"/>
          <a:ext cx="1495736" cy="804159"/>
        </a:xfrm>
        <a:prstGeom prst="rect">
          <a:avLst/>
        </a:prstGeom>
        <a:noFill/>
        <a:ln>
          <a:noFill/>
        </a:ln>
        <a:effectLst/>
      </dsp:spPr>
      <dsp:style>
        <a:lnRef idx="0">
          <a:scrgbClr r="0" g="0" b="0"/>
        </a:lnRef>
        <a:fillRef idx="0">
          <a:scrgbClr r="0" g="0" b="0"/>
        </a:fillRef>
        <a:effectRef idx="0">
          <a:scrgbClr r="0" g="0" b="0"/>
        </a:effectRef>
        <a:fontRef idx="minor"/>
      </dsp:style>
    </dsp:sp>
    <dsp:sp modelId="{DFD4603D-0ADA-4CF8-AE20-B5BE627C5450}">
      <dsp:nvSpPr>
        <dsp:cNvPr id="0" name=""/>
        <dsp:cNvSpPr/>
      </dsp:nvSpPr>
      <dsp:spPr>
        <a:xfrm rot="5400000">
          <a:off x="1645260" y="89579"/>
          <a:ext cx="1340266" cy="1166031"/>
        </a:xfrm>
        <a:prstGeom prst="hexagon">
          <a:avLst>
            <a:gd name="adj" fmla="val 25000"/>
            <a:gd name="vf" fmla="val 11547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latin typeface="Calibri" panose="020F0502020204030204" pitchFamily="34" charset="0"/>
            <a:cs typeface="Calibri" panose="020F0502020204030204" pitchFamily="34" charset="0"/>
          </a:endParaRPr>
        </a:p>
      </dsp:txBody>
      <dsp:txXfrm rot="-5400000">
        <a:off x="1914083" y="211320"/>
        <a:ext cx="802619" cy="922550"/>
      </dsp:txXfrm>
    </dsp:sp>
    <dsp:sp modelId="{40E5C602-C7BB-49FC-9FF4-B314EFF32DCC}">
      <dsp:nvSpPr>
        <dsp:cNvPr id="0" name=""/>
        <dsp:cNvSpPr/>
      </dsp:nvSpPr>
      <dsp:spPr>
        <a:xfrm rot="5400000">
          <a:off x="2272504" y="1227197"/>
          <a:ext cx="1340266" cy="1166031"/>
        </a:xfrm>
        <a:prstGeom prst="hexagon">
          <a:avLst>
            <a:gd name="adj" fmla="val 25000"/>
            <a:gd name="vf" fmla="val 11547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Calibri" panose="020F0502020204030204" pitchFamily="34" charset="0"/>
              <a:cs typeface="Calibri" panose="020F0502020204030204" pitchFamily="34" charset="0"/>
            </a:rPr>
            <a:t>Information and advice about housing, debt or employment</a:t>
          </a:r>
        </a:p>
      </dsp:txBody>
      <dsp:txXfrm rot="-5400000">
        <a:off x="2541327" y="1348938"/>
        <a:ext cx="802619" cy="922550"/>
      </dsp:txXfrm>
    </dsp:sp>
    <dsp:sp modelId="{8A2ED172-5124-444E-B2B5-E5400FE41FBE}">
      <dsp:nvSpPr>
        <dsp:cNvPr id="0" name=""/>
        <dsp:cNvSpPr/>
      </dsp:nvSpPr>
      <dsp:spPr>
        <a:xfrm>
          <a:off x="863885" y="1408133"/>
          <a:ext cx="1447487" cy="804159"/>
        </a:xfrm>
        <a:prstGeom prst="rect">
          <a:avLst/>
        </a:prstGeom>
        <a:noFill/>
        <a:ln>
          <a:noFill/>
        </a:ln>
        <a:effectLst/>
      </dsp:spPr>
      <dsp:style>
        <a:lnRef idx="0">
          <a:scrgbClr r="0" g="0" b="0"/>
        </a:lnRef>
        <a:fillRef idx="0">
          <a:scrgbClr r="0" g="0" b="0"/>
        </a:fillRef>
        <a:effectRef idx="0">
          <a:scrgbClr r="0" g="0" b="0"/>
        </a:effectRef>
        <a:fontRef idx="minor"/>
      </dsp:style>
    </dsp:sp>
    <dsp:sp modelId="{1285C212-6A8D-42DF-91DB-EF7D4AD81836}">
      <dsp:nvSpPr>
        <dsp:cNvPr id="0" name=""/>
        <dsp:cNvSpPr/>
      </dsp:nvSpPr>
      <dsp:spPr>
        <a:xfrm rot="5400000">
          <a:off x="3531818" y="1227197"/>
          <a:ext cx="1340266" cy="1166031"/>
        </a:xfrm>
        <a:prstGeom prst="hexagon">
          <a:avLst>
            <a:gd name="adj" fmla="val 25000"/>
            <a:gd name="vf" fmla="val 11547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latin typeface="Calibri" panose="020F0502020204030204" pitchFamily="34" charset="0"/>
            <a:cs typeface="Calibri" panose="020F0502020204030204" pitchFamily="34" charset="0"/>
          </a:endParaRPr>
        </a:p>
      </dsp:txBody>
      <dsp:txXfrm rot="-5400000">
        <a:off x="3800641" y="1348938"/>
        <a:ext cx="802619" cy="922550"/>
      </dsp:txXfrm>
    </dsp:sp>
    <dsp:sp modelId="{F2513F84-D2F9-492E-998C-7F0BAC55F78A}">
      <dsp:nvSpPr>
        <dsp:cNvPr id="0" name=""/>
        <dsp:cNvSpPr/>
      </dsp:nvSpPr>
      <dsp:spPr>
        <a:xfrm rot="5400000">
          <a:off x="2904574" y="2364815"/>
          <a:ext cx="1340266" cy="1166031"/>
        </a:xfrm>
        <a:prstGeom prst="hexagon">
          <a:avLst>
            <a:gd name="adj" fmla="val 25000"/>
            <a:gd name="vf" fmla="val 115470"/>
          </a:avLst>
        </a:prstGeom>
        <a:solidFill>
          <a:srgbClr val="327B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Calibri" panose="020F0502020204030204" pitchFamily="34" charset="0"/>
              <a:cs typeface="Calibri" panose="020F0502020204030204" pitchFamily="34" charset="0"/>
            </a:rPr>
            <a:t>Groups to develop coping strategies for problems such as depression, diabetes and chronic pain</a:t>
          </a:r>
        </a:p>
      </dsp:txBody>
      <dsp:txXfrm rot="-5400000">
        <a:off x="3173397" y="2486556"/>
        <a:ext cx="802619" cy="922550"/>
      </dsp:txXfrm>
    </dsp:sp>
    <dsp:sp modelId="{F973D7BF-4A18-4ABA-867E-3EAA1BE3C0D6}">
      <dsp:nvSpPr>
        <dsp:cNvPr id="0" name=""/>
        <dsp:cNvSpPr/>
      </dsp:nvSpPr>
      <dsp:spPr>
        <a:xfrm>
          <a:off x="4193106" y="2545751"/>
          <a:ext cx="1495736" cy="804159"/>
        </a:xfrm>
        <a:prstGeom prst="rect">
          <a:avLst/>
        </a:prstGeom>
        <a:noFill/>
        <a:ln>
          <a:noFill/>
        </a:ln>
        <a:effectLst/>
      </dsp:spPr>
      <dsp:style>
        <a:lnRef idx="0">
          <a:scrgbClr r="0" g="0" b="0"/>
        </a:lnRef>
        <a:fillRef idx="0">
          <a:scrgbClr r="0" g="0" b="0"/>
        </a:fillRef>
        <a:effectRef idx="0">
          <a:scrgbClr r="0" g="0" b="0"/>
        </a:effectRef>
        <a:fontRef idx="minor"/>
      </dsp:style>
    </dsp:sp>
    <dsp:sp modelId="{441E4878-8EEA-4F07-BEA5-70ABBEDE32FE}">
      <dsp:nvSpPr>
        <dsp:cNvPr id="0" name=""/>
        <dsp:cNvSpPr/>
      </dsp:nvSpPr>
      <dsp:spPr>
        <a:xfrm rot="5400000">
          <a:off x="1645260" y="2364815"/>
          <a:ext cx="1340266" cy="1166031"/>
        </a:xfrm>
        <a:prstGeom prst="hexagon">
          <a:avLst>
            <a:gd name="adj" fmla="val 25000"/>
            <a:gd name="vf" fmla="val 11547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latin typeface="Calibri" panose="020F0502020204030204" pitchFamily="34" charset="0"/>
            <a:cs typeface="Calibri" panose="020F0502020204030204" pitchFamily="34" charset="0"/>
          </a:endParaRPr>
        </a:p>
      </dsp:txBody>
      <dsp:txXfrm rot="-5400000">
        <a:off x="1914083" y="2486556"/>
        <a:ext cx="802619" cy="922550"/>
      </dsp:txXfrm>
    </dsp:sp>
    <dsp:sp modelId="{B4C02ECE-FBB8-448E-8078-35CBC4304769}">
      <dsp:nvSpPr>
        <dsp:cNvPr id="0" name=""/>
        <dsp:cNvSpPr/>
      </dsp:nvSpPr>
      <dsp:spPr>
        <a:xfrm rot="5400000">
          <a:off x="2272504" y="3502433"/>
          <a:ext cx="1340266" cy="1166031"/>
        </a:xfrm>
        <a:prstGeom prst="hexagon">
          <a:avLst>
            <a:gd name="adj" fmla="val 25000"/>
            <a:gd name="vf" fmla="val 11547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000" kern="1200" dirty="0">
              <a:latin typeface="Calibri" panose="020F0502020204030204" pitchFamily="34" charset="0"/>
              <a:cs typeface="Calibri" panose="020F0502020204030204" pitchFamily="34" charset="0"/>
            </a:rPr>
            <a:t>Volunteering opportunities</a:t>
          </a:r>
        </a:p>
      </dsp:txBody>
      <dsp:txXfrm rot="-5400000">
        <a:off x="2541327" y="3624174"/>
        <a:ext cx="802619" cy="922550"/>
      </dsp:txXfrm>
    </dsp:sp>
    <dsp:sp modelId="{CE56B0F2-88F5-4754-BEC8-FCA3FBEAEB5C}">
      <dsp:nvSpPr>
        <dsp:cNvPr id="0" name=""/>
        <dsp:cNvSpPr/>
      </dsp:nvSpPr>
      <dsp:spPr>
        <a:xfrm>
          <a:off x="863885" y="3683369"/>
          <a:ext cx="1447487" cy="804159"/>
        </a:xfrm>
        <a:prstGeom prst="rect">
          <a:avLst/>
        </a:prstGeom>
        <a:noFill/>
        <a:ln>
          <a:noFill/>
        </a:ln>
        <a:effectLst/>
      </dsp:spPr>
      <dsp:style>
        <a:lnRef idx="0">
          <a:scrgbClr r="0" g="0" b="0"/>
        </a:lnRef>
        <a:fillRef idx="0">
          <a:scrgbClr r="0" g="0" b="0"/>
        </a:fillRef>
        <a:effectRef idx="0">
          <a:scrgbClr r="0" g="0" b="0"/>
        </a:effectRef>
        <a:fontRef idx="minor"/>
      </dsp:style>
    </dsp:sp>
    <dsp:sp modelId="{62AC1658-AD1D-4FE2-8023-E145BF227C4D}">
      <dsp:nvSpPr>
        <dsp:cNvPr id="0" name=""/>
        <dsp:cNvSpPr/>
      </dsp:nvSpPr>
      <dsp:spPr>
        <a:xfrm rot="5400000">
          <a:off x="3531818" y="3483899"/>
          <a:ext cx="1340266" cy="1203099"/>
        </a:xfrm>
        <a:prstGeom prst="hexagon">
          <a:avLst>
            <a:gd name="adj" fmla="val 25000"/>
            <a:gd name="vf" fmla="val 11547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latin typeface="Calibri" panose="020F0502020204030204" pitchFamily="34" charset="0"/>
            <a:cs typeface="Calibri" panose="020F0502020204030204" pitchFamily="34" charset="0"/>
          </a:endParaRPr>
        </a:p>
      </dsp:txBody>
      <dsp:txXfrm rot="-5400000">
        <a:off x="3790657" y="3627263"/>
        <a:ext cx="822587" cy="9163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2C1E7-33B7-478F-9DEE-F6AFD4CC7C49}">
      <dsp:nvSpPr>
        <dsp:cNvPr id="0" name=""/>
        <dsp:cNvSpPr/>
      </dsp:nvSpPr>
      <dsp:spPr>
        <a:xfrm rot="5400000">
          <a:off x="2616845" y="116022"/>
          <a:ext cx="1339172" cy="1165079"/>
        </a:xfrm>
        <a:prstGeom prst="hexagon">
          <a:avLst>
            <a:gd name="adj" fmla="val 25000"/>
            <a:gd name="vf" fmla="val 115470"/>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Calibri" panose="020F0502020204030204" pitchFamily="34" charset="0"/>
              <a:cs typeface="Calibri" panose="020F0502020204030204" pitchFamily="34" charset="0"/>
            </a:rPr>
            <a:t>Exercise sessions and health walks to help people get fit and active</a:t>
          </a:r>
        </a:p>
      </dsp:txBody>
      <dsp:txXfrm rot="-5400000">
        <a:off x="2885449" y="237664"/>
        <a:ext cx="801963" cy="921796"/>
      </dsp:txXfrm>
    </dsp:sp>
    <dsp:sp modelId="{A2F72AFD-0755-44AA-B0A5-4BF8C83C8859}">
      <dsp:nvSpPr>
        <dsp:cNvPr id="0" name=""/>
        <dsp:cNvSpPr/>
      </dsp:nvSpPr>
      <dsp:spPr>
        <a:xfrm>
          <a:off x="3904325" y="269478"/>
          <a:ext cx="1494516" cy="803503"/>
        </a:xfrm>
        <a:prstGeom prst="rect">
          <a:avLst/>
        </a:prstGeom>
        <a:noFill/>
        <a:ln>
          <a:noFill/>
        </a:ln>
        <a:effectLst/>
      </dsp:spPr>
      <dsp:style>
        <a:lnRef idx="0">
          <a:scrgbClr r="0" g="0" b="0"/>
        </a:lnRef>
        <a:fillRef idx="0">
          <a:scrgbClr r="0" g="0" b="0"/>
        </a:fillRef>
        <a:effectRef idx="0">
          <a:scrgbClr r="0" g="0" b="0"/>
        </a:effectRef>
        <a:fontRef idx="minor"/>
      </dsp:style>
    </dsp:sp>
    <dsp:sp modelId="{DFD4603D-0ADA-4CF8-AE20-B5BE627C5450}">
      <dsp:nvSpPr>
        <dsp:cNvPr id="0" name=""/>
        <dsp:cNvSpPr/>
      </dsp:nvSpPr>
      <dsp:spPr>
        <a:xfrm rot="5400000">
          <a:off x="1358559" y="88690"/>
          <a:ext cx="1339172" cy="1165079"/>
        </a:xfrm>
        <a:prstGeom prst="hexagon">
          <a:avLst>
            <a:gd name="adj" fmla="val 25000"/>
            <a:gd name="vf" fmla="val 115470"/>
          </a:avLst>
        </a:prstGeom>
        <a:solidFill>
          <a:schemeClr val="accent5">
            <a:shade val="50000"/>
            <a:hueOff val="63243"/>
            <a:satOff val="-1399"/>
            <a:lumOff val="104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latin typeface="Calibri" panose="020F0502020204030204" pitchFamily="34" charset="0"/>
            <a:cs typeface="Calibri" panose="020F0502020204030204" pitchFamily="34" charset="0"/>
          </a:endParaRPr>
        </a:p>
      </dsp:txBody>
      <dsp:txXfrm rot="-5400000">
        <a:off x="1627163" y="210332"/>
        <a:ext cx="801963" cy="921796"/>
      </dsp:txXfrm>
    </dsp:sp>
    <dsp:sp modelId="{40E5C602-C7BB-49FC-9FF4-B314EFF32DCC}">
      <dsp:nvSpPr>
        <dsp:cNvPr id="0" name=""/>
        <dsp:cNvSpPr/>
      </dsp:nvSpPr>
      <dsp:spPr>
        <a:xfrm rot="5400000">
          <a:off x="1985292" y="1184415"/>
          <a:ext cx="1339172" cy="1247008"/>
        </a:xfrm>
        <a:prstGeom prst="hexagon">
          <a:avLst>
            <a:gd name="adj" fmla="val 25000"/>
            <a:gd name="vf" fmla="val 115470"/>
          </a:avLst>
        </a:prstGeom>
        <a:solidFill>
          <a:schemeClr val="accent5">
            <a:shade val="50000"/>
            <a:hueOff val="126486"/>
            <a:satOff val="-2798"/>
            <a:lumOff val="209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Calibri" panose="020F0502020204030204" pitchFamily="34" charset="0"/>
              <a:cs typeface="Calibri" panose="020F0502020204030204" pitchFamily="34" charset="0"/>
            </a:rPr>
            <a:t>1-2-1 sessions with a Health Trainer to help with healthy eating, exercise, social issues </a:t>
          </a:r>
        </a:p>
      </dsp:txBody>
      <dsp:txXfrm rot="-5400000">
        <a:off x="2232057" y="1353848"/>
        <a:ext cx="845642" cy="908142"/>
      </dsp:txXfrm>
    </dsp:sp>
    <dsp:sp modelId="{8A2ED172-5124-444E-B2B5-E5400FE41FBE}">
      <dsp:nvSpPr>
        <dsp:cNvPr id="0" name=""/>
        <dsp:cNvSpPr/>
      </dsp:nvSpPr>
      <dsp:spPr>
        <a:xfrm>
          <a:off x="577822" y="1406167"/>
          <a:ext cx="1446305" cy="803503"/>
        </a:xfrm>
        <a:prstGeom prst="rect">
          <a:avLst/>
        </a:prstGeom>
        <a:noFill/>
        <a:ln>
          <a:noFill/>
        </a:ln>
        <a:effectLst/>
      </dsp:spPr>
      <dsp:style>
        <a:lnRef idx="0">
          <a:scrgbClr r="0" g="0" b="0"/>
        </a:lnRef>
        <a:fillRef idx="0">
          <a:scrgbClr r="0" g="0" b="0"/>
        </a:fillRef>
        <a:effectRef idx="0">
          <a:scrgbClr r="0" g="0" b="0"/>
        </a:effectRef>
        <a:fontRef idx="minor"/>
      </dsp:style>
    </dsp:sp>
    <dsp:sp modelId="{1285C212-6A8D-42DF-91DB-EF7D4AD81836}">
      <dsp:nvSpPr>
        <dsp:cNvPr id="0" name=""/>
        <dsp:cNvSpPr/>
      </dsp:nvSpPr>
      <dsp:spPr>
        <a:xfrm rot="5400000">
          <a:off x="3251092" y="1250515"/>
          <a:ext cx="1339172" cy="1165079"/>
        </a:xfrm>
        <a:prstGeom prst="hexagon">
          <a:avLst>
            <a:gd name="adj" fmla="val 25000"/>
            <a:gd name="vf" fmla="val 115470"/>
          </a:avLst>
        </a:prstGeom>
        <a:solidFill>
          <a:schemeClr val="accent5">
            <a:shade val="50000"/>
            <a:hueOff val="189729"/>
            <a:satOff val="-4196"/>
            <a:lumOff val="31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latin typeface="Calibri" panose="020F0502020204030204" pitchFamily="34" charset="0"/>
            <a:cs typeface="Calibri" panose="020F0502020204030204" pitchFamily="34" charset="0"/>
          </a:endParaRPr>
        </a:p>
      </dsp:txBody>
      <dsp:txXfrm rot="-5400000">
        <a:off x="3519696" y="1372157"/>
        <a:ext cx="801963" cy="921796"/>
      </dsp:txXfrm>
    </dsp:sp>
    <dsp:sp modelId="{B4C02ECE-FBB8-448E-8078-35CBC4304769}">
      <dsp:nvSpPr>
        <dsp:cNvPr id="0" name=""/>
        <dsp:cNvSpPr/>
      </dsp:nvSpPr>
      <dsp:spPr>
        <a:xfrm rot="5400000">
          <a:off x="2616845" y="2362068"/>
          <a:ext cx="1339172" cy="1165079"/>
        </a:xfrm>
        <a:prstGeom prst="hexagon">
          <a:avLst>
            <a:gd name="adj" fmla="val 25000"/>
            <a:gd name="vf" fmla="val 11547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Calibri" panose="020F0502020204030204" pitchFamily="34" charset="0"/>
              <a:cs typeface="Calibri" panose="020F0502020204030204" pitchFamily="34" charset="0"/>
            </a:rPr>
            <a:t>Courses to increase confidence and skills</a:t>
          </a:r>
        </a:p>
      </dsp:txBody>
      <dsp:txXfrm rot="-5400000">
        <a:off x="2885449" y="2483710"/>
        <a:ext cx="801963" cy="921796"/>
      </dsp:txXfrm>
    </dsp:sp>
    <dsp:sp modelId="{CE56B0F2-88F5-4754-BEC8-FCA3FBEAEB5C}">
      <dsp:nvSpPr>
        <dsp:cNvPr id="0" name=""/>
        <dsp:cNvSpPr/>
      </dsp:nvSpPr>
      <dsp:spPr>
        <a:xfrm>
          <a:off x="3904325" y="2542857"/>
          <a:ext cx="1494516" cy="803503"/>
        </a:xfrm>
        <a:prstGeom prst="rect">
          <a:avLst/>
        </a:prstGeom>
        <a:noFill/>
        <a:ln>
          <a:noFill/>
        </a:ln>
        <a:effectLst/>
      </dsp:spPr>
      <dsp:style>
        <a:lnRef idx="0">
          <a:scrgbClr r="0" g="0" b="0"/>
        </a:lnRef>
        <a:fillRef idx="0">
          <a:scrgbClr r="0" g="0" b="0"/>
        </a:fillRef>
        <a:effectRef idx="0">
          <a:scrgbClr r="0" g="0" b="0"/>
        </a:effectRef>
        <a:fontRef idx="minor"/>
      </dsp:style>
    </dsp:sp>
    <dsp:sp modelId="{62AC1658-AD1D-4FE2-8023-E145BF227C4D}">
      <dsp:nvSpPr>
        <dsp:cNvPr id="0" name=""/>
        <dsp:cNvSpPr/>
      </dsp:nvSpPr>
      <dsp:spPr>
        <a:xfrm rot="5400000">
          <a:off x="1358559" y="2362068"/>
          <a:ext cx="1339172" cy="1165079"/>
        </a:xfrm>
        <a:prstGeom prst="hexagon">
          <a:avLst>
            <a:gd name="adj" fmla="val 25000"/>
            <a:gd name="vf" fmla="val 115470"/>
          </a:avLst>
        </a:prstGeom>
        <a:solidFill>
          <a:schemeClr val="accent5">
            <a:shade val="50000"/>
            <a:hueOff val="189729"/>
            <a:satOff val="-4196"/>
            <a:lumOff val="31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latin typeface="Calibri" panose="020F0502020204030204" pitchFamily="34" charset="0"/>
            <a:cs typeface="Calibri" panose="020F0502020204030204" pitchFamily="34" charset="0"/>
          </a:endParaRPr>
        </a:p>
      </dsp:txBody>
      <dsp:txXfrm rot="-5400000">
        <a:off x="1627163" y="2483710"/>
        <a:ext cx="801963" cy="921796"/>
      </dsp:txXfrm>
    </dsp:sp>
    <dsp:sp modelId="{633D44CC-F7A9-4D72-AFF2-346EC7014AB3}">
      <dsp:nvSpPr>
        <dsp:cNvPr id="0" name=""/>
        <dsp:cNvSpPr/>
      </dsp:nvSpPr>
      <dsp:spPr>
        <a:xfrm rot="5400000">
          <a:off x="1985292" y="3441069"/>
          <a:ext cx="1339172" cy="1280457"/>
        </a:xfrm>
        <a:prstGeom prst="hexagon">
          <a:avLst>
            <a:gd name="adj" fmla="val 25000"/>
            <a:gd name="vf" fmla="val 115470"/>
          </a:avLst>
        </a:prstGeom>
        <a:solidFill>
          <a:schemeClr val="accent5">
            <a:shade val="50000"/>
            <a:hueOff val="126486"/>
            <a:satOff val="-2798"/>
            <a:lumOff val="209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Calibri" panose="020F0502020204030204" pitchFamily="34" charset="0"/>
              <a:cs typeface="Calibri" panose="020F0502020204030204" pitchFamily="34" charset="0"/>
            </a:rPr>
            <a:t>Groups to reduce feelings of loneliness and isolation</a:t>
          </a:r>
        </a:p>
      </dsp:txBody>
      <dsp:txXfrm rot="-5400000">
        <a:off x="2223380" y="3630014"/>
        <a:ext cx="862995" cy="902568"/>
      </dsp:txXfrm>
    </dsp:sp>
    <dsp:sp modelId="{6E0291DC-787E-447F-BDA7-BEAD9479BAF8}">
      <dsp:nvSpPr>
        <dsp:cNvPr id="0" name=""/>
        <dsp:cNvSpPr/>
      </dsp:nvSpPr>
      <dsp:spPr>
        <a:xfrm>
          <a:off x="577822" y="3679546"/>
          <a:ext cx="1446305" cy="803503"/>
        </a:xfrm>
        <a:prstGeom prst="rect">
          <a:avLst/>
        </a:prstGeom>
        <a:noFill/>
        <a:ln>
          <a:noFill/>
        </a:ln>
        <a:effectLst/>
      </dsp:spPr>
      <dsp:style>
        <a:lnRef idx="0">
          <a:scrgbClr r="0" g="0" b="0"/>
        </a:lnRef>
        <a:fillRef idx="0">
          <a:scrgbClr r="0" g="0" b="0"/>
        </a:fillRef>
        <a:effectRef idx="0">
          <a:scrgbClr r="0" g="0" b="0"/>
        </a:effectRef>
        <a:fontRef idx="minor"/>
      </dsp:style>
    </dsp:sp>
    <dsp:sp modelId="{6C102D56-A13E-4622-8EBA-329BD3CB944B}">
      <dsp:nvSpPr>
        <dsp:cNvPr id="0" name=""/>
        <dsp:cNvSpPr/>
      </dsp:nvSpPr>
      <dsp:spPr>
        <a:xfrm rot="5400000">
          <a:off x="3243578" y="3498758"/>
          <a:ext cx="1339172" cy="1165079"/>
        </a:xfrm>
        <a:prstGeom prst="hexagon">
          <a:avLst>
            <a:gd name="adj" fmla="val 25000"/>
            <a:gd name="vf" fmla="val 115470"/>
          </a:avLst>
        </a:prstGeom>
        <a:solidFill>
          <a:schemeClr val="accent5">
            <a:shade val="50000"/>
            <a:hueOff val="63243"/>
            <a:satOff val="-1399"/>
            <a:lumOff val="104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latin typeface="Calibri" panose="020F0502020204030204" pitchFamily="34" charset="0"/>
            <a:cs typeface="Calibri" panose="020F0502020204030204" pitchFamily="34" charset="0"/>
          </a:endParaRPr>
        </a:p>
      </dsp:txBody>
      <dsp:txXfrm rot="-5400000">
        <a:off x="3512182" y="3620400"/>
        <a:ext cx="801963" cy="9217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AFC1230-4D68-42B5-9E3E-A7F161BDC85B}" type="datetimeFigureOut">
              <a:rPr lang="en-GB" smtClean="0"/>
              <a:t>11/08/2023</a:t>
            </a:fld>
            <a:endParaRPr lang="en-GB"/>
          </a:p>
        </p:txBody>
      </p:sp>
      <p:sp>
        <p:nvSpPr>
          <p:cNvPr id="4" name="Slide Image Placeholder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8127859-C498-4C51-93FF-97CE1C359282}" type="slidenum">
              <a:rPr lang="en-GB" smtClean="0"/>
              <a:t>‹#›</a:t>
            </a:fld>
            <a:endParaRPr lang="en-GB"/>
          </a:p>
        </p:txBody>
      </p:sp>
    </p:spTree>
    <p:extLst>
      <p:ext uri="{BB962C8B-B14F-4D97-AF65-F5344CB8AC3E}">
        <p14:creationId xmlns:p14="http://schemas.microsoft.com/office/powerpoint/2010/main" val="1073512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9808C85-B008-49F9-8BD3-65FC353EC9FF}" type="datetime1">
              <a:rPr lang="en-GB" smtClean="0"/>
              <a:t>11/08/2023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654737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5C16D5-D148-4E1B-8B2C-A837C7A22FFD}" type="datetime1">
              <a:rPr lang="en-GB" smtClean="0"/>
              <a:t>11/08/2023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773546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1850D2-129D-424E-9B66-F8FED90844B6}" type="datetime1">
              <a:rPr lang="en-GB" smtClean="0"/>
              <a:t>11/08/2023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271675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620904-9FF8-4D45-9A06-44F737BF97B2}" type="datetime1">
              <a:rPr lang="en-GB" smtClean="0"/>
              <a:t>11/08/2023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1519393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047509-7F6C-4AC6-AA26-8686844A582B}" type="datetime1">
              <a:rPr lang="en-GB" smtClean="0"/>
              <a:t>11/08/2023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1234114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3F475E0-07D5-4099-B676-AF3554AA5F09}" type="datetime1">
              <a:rPr lang="en-GB" smtClean="0"/>
              <a:t>11/08/2023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1494540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87428D3-EC1D-4895-8FBB-2B2A96844D57}" type="datetime1">
              <a:rPr lang="en-GB" smtClean="0"/>
              <a:t>11/08/2023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2039693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F87F460-EE82-4F5C-AEB7-923CBF7F1CDF}" type="datetime1">
              <a:rPr lang="en-GB" smtClean="0"/>
              <a:t>11/08/2023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264445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DB46FC-6409-492B-8BC4-DD07CCC33728}" type="datetime1">
              <a:rPr lang="en-GB" smtClean="0"/>
              <a:t>11/08/2023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1447173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43EA1C-819A-465F-BE56-8C3F8ECF75C5}" type="datetime1">
              <a:rPr lang="en-GB" smtClean="0"/>
              <a:t>11/08/2023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85939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06B9D6-0264-4CA3-8FF8-3AC85BEF6DBD}" type="datetime1">
              <a:rPr lang="en-GB" smtClean="0"/>
              <a:t>11/08/2023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0812B6-403B-45A1-A6BA-2C7DBDC407B1}" type="slidenum">
              <a:rPr lang="en-GB" smtClean="0"/>
              <a:t>‹#›</a:t>
            </a:fld>
            <a:endParaRPr lang="en-GB"/>
          </a:p>
        </p:txBody>
      </p:sp>
    </p:spTree>
    <p:extLst>
      <p:ext uri="{BB962C8B-B14F-4D97-AF65-F5344CB8AC3E}">
        <p14:creationId xmlns:p14="http://schemas.microsoft.com/office/powerpoint/2010/main" val="2568283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BE89387-3C24-41BC-926E-A0AF95F422E6}" type="datetime1">
              <a:rPr lang="en-GB" smtClean="0"/>
              <a:t>11/08/2023</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A0812B6-403B-45A1-A6BA-2C7DBDC407B1}" type="slidenum">
              <a:rPr lang="en-GB" smtClean="0"/>
              <a:t>‹#›</a:t>
            </a:fld>
            <a:endParaRPr lang="en-GB"/>
          </a:p>
        </p:txBody>
      </p:sp>
    </p:spTree>
    <p:extLst>
      <p:ext uri="{BB962C8B-B14F-4D97-AF65-F5344CB8AC3E}">
        <p14:creationId xmlns:p14="http://schemas.microsoft.com/office/powerpoint/2010/main" val="3422209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pkw@sheffield.gov.uk" TargetMode="External"/><Relationship Id="rId3" Type="http://schemas.openxmlformats.org/officeDocument/2006/relationships/image" Target="../media/image2.png"/><Relationship Id="rId7" Type="http://schemas.openxmlformats.org/officeDocument/2006/relationships/hyperlink" Target="http://bit.ly/PeopleKeepingWell"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www.sheffielddirectory.org.uk/pkw" TargetMode="External"/><Relationship Id="rId4" Type="http://schemas.openxmlformats.org/officeDocument/2006/relationships/image" Target="../media/image3.jpe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diagramLayout" Target="../diagrams/layout3.xml"/><Relationship Id="rId26" Type="http://schemas.openxmlformats.org/officeDocument/2006/relationships/image" Target="../media/image16.png"/><Relationship Id="rId3" Type="http://schemas.openxmlformats.org/officeDocument/2006/relationships/image" Target="../media/image8.png"/><Relationship Id="rId21" Type="http://schemas.microsoft.com/office/2007/relationships/diagramDrawing" Target="../diagrams/drawing3.xml"/><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diagramData" Target="../diagrams/data3.xml"/><Relationship Id="rId25" Type="http://schemas.openxmlformats.org/officeDocument/2006/relationships/image" Target="../media/image15.png"/><Relationship Id="rId2" Type="http://schemas.openxmlformats.org/officeDocument/2006/relationships/image" Target="../media/image7.jpeg"/><Relationship Id="rId16" Type="http://schemas.openxmlformats.org/officeDocument/2006/relationships/image" Target="../media/image11.png"/><Relationship Id="rId20"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diagramData" Target="../diagrams/data2.xml"/><Relationship Id="rId24" Type="http://schemas.openxmlformats.org/officeDocument/2006/relationships/image" Target="../media/image14.png"/><Relationship Id="rId5" Type="http://schemas.openxmlformats.org/officeDocument/2006/relationships/image" Target="../media/image10.png"/><Relationship Id="rId15" Type="http://schemas.microsoft.com/office/2007/relationships/diagramDrawing" Target="../diagrams/drawing2.xml"/><Relationship Id="rId23" Type="http://schemas.openxmlformats.org/officeDocument/2006/relationships/image" Target="../media/image13.png"/><Relationship Id="rId28" Type="http://schemas.openxmlformats.org/officeDocument/2006/relationships/image" Target="../media/image18.png"/><Relationship Id="rId10" Type="http://schemas.microsoft.com/office/2007/relationships/diagramDrawing" Target="../diagrams/drawing1.xml"/><Relationship Id="rId19" Type="http://schemas.openxmlformats.org/officeDocument/2006/relationships/diagramQuickStyle" Target="../diagrams/quickStyle3.xml"/><Relationship Id="rId4" Type="http://schemas.openxmlformats.org/officeDocument/2006/relationships/image" Target="../media/image9.png"/><Relationship Id="rId9" Type="http://schemas.openxmlformats.org/officeDocument/2006/relationships/diagramColors" Target="../diagrams/colors1.xml"/><Relationship Id="rId14" Type="http://schemas.openxmlformats.org/officeDocument/2006/relationships/diagramColors" Target="../diagrams/colors2.xml"/><Relationship Id="rId22" Type="http://schemas.openxmlformats.org/officeDocument/2006/relationships/image" Target="../media/image12.png"/><Relationship Id="rId27"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hyperlink" Target="http://www.sheffielddirectory.org.uk/pkw*" TargetMode="Externa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hyperlink" Target="https://www.nesta.org.uk/report/more-than-medicine-new-services-for-people-powered-health/" TargetMode="External"/><Relationship Id="rId4" Type="http://schemas.openxmlformats.org/officeDocument/2006/relationships/hyperlink" Target="https://www.health.org.uk/publication/how-should-we-think-about-value-health-and-car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eople Keeping Well logo">
            <a:extLst>
              <a:ext uri="{C183D7F6-B498-43B3-948B-1728B52AA6E4}">
                <adec:decorative xmlns:adec="http://schemas.microsoft.com/office/drawing/2017/decorative" val="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031" y="179512"/>
            <a:ext cx="1907133" cy="120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NHS South Yorkshire Integrated Care Board logo">
            <a:extLst>
              <a:ext uri="{FF2B5EF4-FFF2-40B4-BE49-F238E27FC236}">
                <a16:creationId xmlns:a16="http://schemas.microsoft.com/office/drawing/2014/main" id="{2F7D3111-00EE-53A1-9B14-48D304E16366}"/>
              </a:ext>
            </a:extLst>
          </p:cNvPr>
          <p:cNvPicPr>
            <a:picLocks noChangeAspect="1"/>
          </p:cNvPicPr>
          <p:nvPr/>
        </p:nvPicPr>
        <p:blipFill>
          <a:blip r:embed="rId3"/>
          <a:stretch>
            <a:fillRect/>
          </a:stretch>
        </p:blipFill>
        <p:spPr>
          <a:xfrm>
            <a:off x="4083914" y="655071"/>
            <a:ext cx="1661972" cy="815877"/>
          </a:xfrm>
          <a:prstGeom prst="rect">
            <a:avLst/>
          </a:prstGeom>
        </p:spPr>
      </p:pic>
      <p:pic>
        <p:nvPicPr>
          <p:cNvPr id="1028" name="Picture 4" descr="Sheffield City Council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0705" y="807419"/>
            <a:ext cx="792087" cy="62165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p:nvPr>
        </p:nvSpPr>
        <p:spPr>
          <a:xfrm>
            <a:off x="245031" y="1547664"/>
            <a:ext cx="6345448" cy="469185"/>
          </a:xfrm>
          <a:solidFill>
            <a:srgbClr val="327B9C"/>
          </a:solidFill>
        </p:spPr>
        <p:txBody>
          <a:bodyPr>
            <a:noAutofit/>
          </a:bodyPr>
          <a:lstStyle/>
          <a:p>
            <a:pPr algn="l"/>
            <a:r>
              <a:rPr lang="en-GB" sz="1600" b="1" dirty="0">
                <a:solidFill>
                  <a:schemeClr val="bg1"/>
                </a:solidFill>
                <a:latin typeface="Calibri" panose="020F0502020204030204" pitchFamily="34" charset="0"/>
                <a:cs typeface="Calibri" panose="020F0502020204030204" pitchFamily="34" charset="0"/>
              </a:rPr>
              <a:t>Briefing Note</a:t>
            </a:r>
          </a:p>
        </p:txBody>
      </p:sp>
      <p:sp>
        <p:nvSpPr>
          <p:cNvPr id="2" name="TextBox 1"/>
          <p:cNvSpPr txBox="1"/>
          <p:nvPr/>
        </p:nvSpPr>
        <p:spPr>
          <a:xfrm>
            <a:off x="241872" y="2123728"/>
            <a:ext cx="6340920" cy="2923877"/>
          </a:xfrm>
          <a:prstGeom prst="rect">
            <a:avLst/>
          </a:prstGeom>
          <a:solidFill>
            <a:schemeClr val="accent5">
              <a:lumMod val="40000"/>
              <a:lumOff val="60000"/>
            </a:schemeClr>
          </a:solidFill>
        </p:spPr>
        <p:txBody>
          <a:bodyPr wrap="square" rtlCol="0">
            <a:spAutoFit/>
          </a:bodyPr>
          <a:lstStyle/>
          <a:p>
            <a:r>
              <a:rPr lang="en-GB" sz="1200" b="1" dirty="0">
                <a:solidFill>
                  <a:srgbClr val="327B9C"/>
                </a:solidFill>
                <a:latin typeface="Calibri" panose="020F0502020204030204" pitchFamily="34" charset="0"/>
                <a:cs typeface="Calibri" panose="020F0502020204030204" pitchFamily="34" charset="0"/>
              </a:rPr>
              <a:t>What is ‘People Keeping Well’?</a:t>
            </a:r>
          </a:p>
          <a:p>
            <a:endParaRPr lang="en-GB" sz="800" b="1" dirty="0">
              <a:solidFill>
                <a:schemeClr val="tx2"/>
              </a:solidFill>
              <a:latin typeface="Calibri" panose="020F0502020204030204" pitchFamily="34" charset="0"/>
              <a:cs typeface="Calibri" panose="020F0502020204030204" pitchFamily="34" charset="0"/>
            </a:endParaRPr>
          </a:p>
          <a:p>
            <a:pPr algn="just"/>
            <a:r>
              <a:rPr lang="en-GB" sz="1200" dirty="0">
                <a:latin typeface="Calibri" panose="020F0502020204030204" pitchFamily="34" charset="0"/>
                <a:cs typeface="Calibri" panose="020F0502020204030204" pitchFamily="34" charset="0"/>
              </a:rPr>
              <a:t>It’s about resolving social issues and connecting people to </a:t>
            </a:r>
            <a:r>
              <a:rPr lang="en-GB" sz="1200" b="1" dirty="0">
                <a:solidFill>
                  <a:srgbClr val="327B9C"/>
                </a:solidFill>
                <a:latin typeface="Calibri" panose="020F0502020204030204" pitchFamily="34" charset="0"/>
                <a:cs typeface="Calibri" panose="020F0502020204030204" pitchFamily="34" charset="0"/>
              </a:rPr>
              <a:t>‘things that matter to them’ </a:t>
            </a:r>
            <a:r>
              <a:rPr lang="en-GB" sz="1200" dirty="0">
                <a:latin typeface="Calibri" panose="020F0502020204030204" pitchFamily="34" charset="0"/>
                <a:cs typeface="Calibri" panose="020F0502020204030204" pitchFamily="34" charset="0"/>
              </a:rPr>
              <a:t>locally, which will reduce the risk and/or decline of poor health and wellbeing, so that people:</a:t>
            </a:r>
          </a:p>
          <a:p>
            <a:endParaRPr lang="en-GB" sz="800" dirty="0">
              <a:latin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are more connected – they have made friends and have a peer network for support </a:t>
            </a:r>
          </a:p>
          <a:p>
            <a:pPr marL="628650" lvl="1"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are more resilient – they have coping mechanisms to deal with ‘life issues/crisis’ better</a:t>
            </a:r>
          </a:p>
          <a:p>
            <a:pPr marL="628650" lvl="1"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know where to go to get timely help – for example to manage long term conditions</a:t>
            </a:r>
          </a:p>
          <a:p>
            <a:endParaRPr lang="en-GB" sz="1200" dirty="0">
              <a:latin typeface="Calibri" panose="020F0502020204030204" pitchFamily="34" charset="0"/>
              <a:cs typeface="Calibri" panose="020F0502020204030204" pitchFamily="34" charset="0"/>
            </a:endParaRPr>
          </a:p>
          <a:p>
            <a:pPr algn="just"/>
            <a:r>
              <a:rPr lang="en-GB" sz="1200" dirty="0">
                <a:latin typeface="Calibri" panose="020F0502020204030204" pitchFamily="34" charset="0"/>
                <a:cs typeface="Calibri" panose="020F0502020204030204" pitchFamily="34" charset="0"/>
              </a:rPr>
              <a:t>‘People Keeping Well in their Community’, is community-based prevention activity that can help to prevent and delay people needing to access health and social care services. It is one of Sheffield’s approaches to Social Prescribing.</a:t>
            </a:r>
          </a:p>
          <a:p>
            <a:pPr algn="just"/>
            <a:endParaRPr lang="en-GB" sz="1200" dirty="0">
              <a:latin typeface="Calibri" panose="020F0502020204030204" pitchFamily="34" charset="0"/>
              <a:cs typeface="Calibri" panose="020F0502020204030204" pitchFamily="34" charset="0"/>
            </a:endParaRPr>
          </a:p>
          <a:p>
            <a:pPr algn="just"/>
            <a:r>
              <a:rPr lang="en-GB" sz="1200" dirty="0">
                <a:latin typeface="Calibri" panose="020F0502020204030204" pitchFamily="34" charset="0"/>
                <a:cs typeface="Calibri" panose="020F0502020204030204" pitchFamily="34" charset="0"/>
              </a:rPr>
              <a:t>We know that there are also ripple effects of supporting people, such as community cohesion, a reduction in inappropriate use of services and better self-care and self-management, leading to healthier people (i.e., reduction in services).</a:t>
            </a:r>
          </a:p>
        </p:txBody>
      </p:sp>
      <p:sp>
        <p:nvSpPr>
          <p:cNvPr id="4" name="Rectangle 3"/>
          <p:cNvSpPr/>
          <p:nvPr/>
        </p:nvSpPr>
        <p:spPr>
          <a:xfrm>
            <a:off x="250576" y="5150936"/>
            <a:ext cx="3913374" cy="2862322"/>
          </a:xfrm>
          <a:prstGeom prst="rect">
            <a:avLst/>
          </a:prstGeom>
          <a:solidFill>
            <a:schemeClr val="bg1">
              <a:lumMod val="95000"/>
            </a:schemeClr>
          </a:solidFill>
        </p:spPr>
        <p:txBody>
          <a:bodyPr wrap="square" numCol="1" spcCol="360000">
            <a:spAutoFit/>
          </a:bodyPr>
          <a:lstStyle/>
          <a:p>
            <a:r>
              <a:rPr lang="en-US" sz="1200" b="1" dirty="0">
                <a:latin typeface="Calibri" panose="020F0502020204030204" pitchFamily="34" charset="0"/>
                <a:cs typeface="Calibri" panose="020F0502020204030204" pitchFamily="34" charset="0"/>
              </a:rPr>
              <a:t>People Keeping Well Community Partnerships</a:t>
            </a:r>
          </a:p>
          <a:p>
            <a:endParaRPr lang="en-US" sz="800" b="1" dirty="0">
              <a:latin typeface="Calibri" panose="020F0502020204030204" pitchFamily="34" charset="0"/>
              <a:cs typeface="Calibri" panose="020F0502020204030204" pitchFamily="34" charset="0"/>
            </a:endParaRPr>
          </a:p>
          <a:p>
            <a:pPr marL="449263" lvl="1" indent="-182563">
              <a:buFont typeface="Arial" panose="020B0604020202020204" pitchFamily="34" charset="0"/>
              <a:buChar char="•"/>
            </a:pPr>
            <a:r>
              <a:rPr lang="en-US" sz="1200" dirty="0">
                <a:latin typeface="Calibri" panose="020F0502020204030204" pitchFamily="34" charset="0"/>
                <a:cs typeface="Calibri" panose="020F0502020204030204" pitchFamily="34" charset="0"/>
              </a:rPr>
              <a:t>Voluntary Community Organisations</a:t>
            </a:r>
            <a:endParaRPr lang="en-GB" sz="1200" dirty="0">
              <a:latin typeface="Calibri" panose="020F0502020204030204" pitchFamily="34" charset="0"/>
              <a:cs typeface="Calibri" panose="020F0502020204030204" pitchFamily="34" charset="0"/>
            </a:endParaRPr>
          </a:p>
          <a:p>
            <a:pPr marL="449263" lvl="1" indent="-182563">
              <a:buFont typeface="Arial" panose="020B0604020202020204" pitchFamily="34" charset="0"/>
              <a:buChar char="•"/>
            </a:pPr>
            <a:r>
              <a:rPr lang="en-US" sz="1200" dirty="0">
                <a:latin typeface="Calibri" panose="020F0502020204030204" pitchFamily="34" charset="0"/>
                <a:cs typeface="Calibri" panose="020F0502020204030204" pitchFamily="34" charset="0"/>
              </a:rPr>
              <a:t>Health and Wellbeing Coaches and community wellbeing activities</a:t>
            </a:r>
          </a:p>
          <a:p>
            <a:pPr marL="449263" lvl="1" indent="-182563">
              <a:buFont typeface="Arial" panose="020B0604020202020204" pitchFamily="34" charset="0"/>
              <a:buChar char="•"/>
            </a:pPr>
            <a:r>
              <a:rPr lang="en-US" sz="1200" b="1" dirty="0">
                <a:latin typeface="Calibri" panose="020F0502020204030204" pitchFamily="34" charset="0"/>
                <a:cs typeface="Calibri" panose="020F0502020204030204" pitchFamily="34" charset="0"/>
              </a:rPr>
              <a:t>1-2-1 support: </a:t>
            </a:r>
            <a:r>
              <a:rPr lang="en-US" sz="1200" dirty="0">
                <a:latin typeface="Calibri" panose="020F0502020204030204" pitchFamily="34" charset="0"/>
                <a:cs typeface="Calibri" panose="020F0502020204030204" pitchFamily="34" charset="0"/>
              </a:rPr>
              <a:t>e.g., health and wellbeing, housing, employment, bereavement, loneliness</a:t>
            </a:r>
          </a:p>
          <a:p>
            <a:pPr marL="449263" lvl="1" indent="-182563">
              <a:buFont typeface="Arial" panose="020B0604020202020204" pitchFamily="34" charset="0"/>
              <a:buChar char="•"/>
            </a:pPr>
            <a:r>
              <a:rPr lang="en-US" sz="1200" b="1" dirty="0">
                <a:latin typeface="Calibri" panose="020F0502020204030204" pitchFamily="34" charset="0"/>
                <a:cs typeface="Calibri" panose="020F0502020204030204" pitchFamily="34" charset="0"/>
              </a:rPr>
              <a:t>Group/activities:</a:t>
            </a:r>
            <a:r>
              <a:rPr lang="en-US" sz="1200" dirty="0">
                <a:latin typeface="Calibri" panose="020F0502020204030204" pitchFamily="34" charset="0"/>
                <a:cs typeface="Calibri" panose="020F0502020204030204" pitchFamily="34" charset="0"/>
              </a:rPr>
              <a:t> e.g., exercise classes such as yoga, Zumba and wellbeing walks; arts and crafts groups that knit, craft and take part in theatre workshops; healthy eating courses that support people to learn new cooking skills </a:t>
            </a:r>
          </a:p>
          <a:p>
            <a:pPr marL="449263" lvl="1" indent="-182563">
              <a:buFont typeface="Arial" panose="020B0604020202020204" pitchFamily="34" charset="0"/>
              <a:buChar char="•"/>
            </a:pPr>
            <a:r>
              <a:rPr lang="en-US" sz="1200" b="1" dirty="0">
                <a:latin typeface="Calibri" panose="020F0502020204030204" pitchFamily="34" charset="0"/>
                <a:cs typeface="Calibri" panose="020F0502020204030204" pitchFamily="34" charset="0"/>
              </a:rPr>
              <a:t>Events:</a:t>
            </a:r>
            <a:r>
              <a:rPr lang="en-US" sz="1200" dirty="0">
                <a:latin typeface="Calibri" panose="020F0502020204030204" pitchFamily="34" charset="0"/>
                <a:cs typeface="Calibri" panose="020F0502020204030204" pitchFamily="34" charset="0"/>
              </a:rPr>
              <a:t> e.g., Community Celebrations, Volunteer Fayres, Health and Wellbeing events</a:t>
            </a:r>
          </a:p>
          <a:p>
            <a:pPr marL="449263" lvl="1" indent="-182563">
              <a:buFont typeface="Arial" panose="020B0604020202020204" pitchFamily="34" charset="0"/>
              <a:buChar char="•"/>
            </a:pPr>
            <a:r>
              <a:rPr lang="en-US" sz="1200" b="1" dirty="0">
                <a:latin typeface="Calibri" panose="020F0502020204030204" pitchFamily="34" charset="0"/>
                <a:cs typeface="Calibri" panose="020F0502020204030204" pitchFamily="34" charset="0"/>
              </a:rPr>
              <a:t>Make a referral: </a:t>
            </a:r>
            <a:r>
              <a:rPr lang="en-US" sz="1200"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www.sheffielddirectory.org.uk/pkw</a:t>
            </a:r>
            <a:r>
              <a:rPr lang="en-US" sz="1200" dirty="0">
                <a:latin typeface="Calibri" panose="020F0502020204030204" pitchFamily="34" charset="0"/>
                <a:cs typeface="Calibri" panose="020F0502020204030204" pitchFamily="34" charset="0"/>
              </a:rPr>
              <a:t> </a:t>
            </a:r>
          </a:p>
        </p:txBody>
      </p:sp>
      <p:pic>
        <p:nvPicPr>
          <p:cNvPr id="9" name="Picture 5" descr="Stick figures with a speech bubble in between them, representing communic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5140" y="6020188"/>
            <a:ext cx="339313" cy="4296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206109" y="6466274"/>
            <a:ext cx="637376" cy="1107996"/>
          </a:xfrm>
          <a:prstGeom prst="rect">
            <a:avLst/>
          </a:prstGeom>
          <a:noFill/>
        </p:spPr>
        <p:txBody>
          <a:bodyPr wrap="square" rtlCol="0">
            <a:spAutoFit/>
          </a:bodyPr>
          <a:lstStyle/>
          <a:p>
            <a:pPr algn="ctr"/>
            <a:r>
              <a:rPr lang="en-GB" sz="1100" dirty="0">
                <a:latin typeface="Calibri" panose="020F0502020204030204" pitchFamily="34" charset="0"/>
                <a:cs typeface="Calibri" panose="020F0502020204030204" pitchFamily="34" charset="0"/>
                <a:hlinkClick r:id="rId7"/>
              </a:rPr>
              <a:t>Sign up to our PKW Weekly Email Update</a:t>
            </a:r>
            <a:endParaRPr lang="en-GB" sz="1100" dirty="0">
              <a:latin typeface="Calibri" panose="020F0502020204030204" pitchFamily="34" charset="0"/>
              <a:cs typeface="Calibri" panose="020F0502020204030204" pitchFamily="34" charset="0"/>
            </a:endParaRPr>
          </a:p>
        </p:txBody>
      </p:sp>
      <p:sp>
        <p:nvSpPr>
          <p:cNvPr id="5" name="TextBox 4"/>
          <p:cNvSpPr txBox="1"/>
          <p:nvPr/>
        </p:nvSpPr>
        <p:spPr>
          <a:xfrm>
            <a:off x="4881790" y="5150936"/>
            <a:ext cx="1728191" cy="523220"/>
          </a:xfrm>
          <a:prstGeom prst="rect">
            <a:avLst/>
          </a:prstGeom>
          <a:solidFill>
            <a:schemeClr val="bg1">
              <a:lumMod val="75000"/>
            </a:schemeClr>
          </a:solidFill>
        </p:spPr>
        <p:txBody>
          <a:bodyPr wrap="square" rtlCol="0">
            <a:spAutoFit/>
          </a:bodyPr>
          <a:lstStyle/>
          <a:p>
            <a:endParaRPr lang="en-GB" sz="800" b="1" dirty="0">
              <a:solidFill>
                <a:schemeClr val="accent3">
                  <a:lumMod val="75000"/>
                </a:schemeClr>
              </a:solidFill>
              <a:latin typeface="Calibri" panose="020F0502020204030204" pitchFamily="34" charset="0"/>
              <a:cs typeface="Calibri" panose="020F0502020204030204" pitchFamily="34" charset="0"/>
            </a:endParaRPr>
          </a:p>
          <a:p>
            <a:r>
              <a:rPr lang="en-GB" sz="1200" b="1" dirty="0">
                <a:solidFill>
                  <a:srgbClr val="327B9C"/>
                </a:solidFill>
                <a:latin typeface="Calibri" panose="020F0502020204030204" pitchFamily="34" charset="0"/>
                <a:cs typeface="Calibri" panose="020F0502020204030204" pitchFamily="34" charset="0"/>
              </a:rPr>
              <a:t>The PKW Team</a:t>
            </a:r>
          </a:p>
          <a:p>
            <a:endParaRPr lang="en-GB" sz="800" b="1" dirty="0">
              <a:solidFill>
                <a:schemeClr val="accent3">
                  <a:lumMod val="75000"/>
                </a:schemeClr>
              </a:solidFill>
              <a:latin typeface="Calibri" panose="020F0502020204030204" pitchFamily="34" charset="0"/>
              <a:cs typeface="Calibri" panose="020F0502020204030204" pitchFamily="34" charset="0"/>
            </a:endParaRPr>
          </a:p>
        </p:txBody>
      </p:sp>
      <p:sp>
        <p:nvSpPr>
          <p:cNvPr id="8" name="Rectangle 7"/>
          <p:cNvSpPr/>
          <p:nvPr/>
        </p:nvSpPr>
        <p:spPr>
          <a:xfrm>
            <a:off x="4885643" y="5688702"/>
            <a:ext cx="1728192" cy="2492990"/>
          </a:xfrm>
          <a:prstGeom prst="rect">
            <a:avLst/>
          </a:prstGeom>
          <a:solidFill>
            <a:schemeClr val="accent5">
              <a:lumMod val="60000"/>
              <a:lumOff val="40000"/>
            </a:schemeClr>
          </a:solidFill>
        </p:spPr>
        <p:txBody>
          <a:bodyPr wrap="square">
            <a:spAutoFit/>
          </a:bodyPr>
          <a:lstStyle/>
          <a:p>
            <a:r>
              <a:rPr lang="en-GB" sz="1200" b="1" dirty="0">
                <a:solidFill>
                  <a:schemeClr val="accent1">
                    <a:lumMod val="75000"/>
                  </a:schemeClr>
                </a:solidFill>
                <a:latin typeface="Calibri" panose="020F0502020204030204" pitchFamily="34" charset="0"/>
                <a:cs typeface="Calibri" panose="020F0502020204030204" pitchFamily="34" charset="0"/>
              </a:rPr>
              <a:t>The PKW Team</a:t>
            </a:r>
          </a:p>
          <a:p>
            <a:endParaRPr lang="en-GB" sz="1200" b="1" dirty="0">
              <a:solidFill>
                <a:schemeClr val="accent1">
                  <a:lumMod val="75000"/>
                </a:schemeClr>
              </a:solidFill>
              <a:latin typeface="Calibri" panose="020F0502020204030204" pitchFamily="34" charset="0"/>
              <a:cs typeface="Calibri" panose="020F0502020204030204" pitchFamily="34" charset="0"/>
            </a:endParaRPr>
          </a:p>
          <a:p>
            <a:r>
              <a:rPr lang="en-GB" sz="1200" b="1" dirty="0">
                <a:solidFill>
                  <a:schemeClr val="accent5">
                    <a:lumMod val="75000"/>
                  </a:schemeClr>
                </a:solidFill>
                <a:latin typeface="Calibri" panose="020F0502020204030204" pitchFamily="34" charset="0"/>
                <a:cs typeface="Calibri" panose="020F0502020204030204" pitchFamily="34" charset="0"/>
              </a:rPr>
              <a:t>Emma Dickinson</a:t>
            </a:r>
          </a:p>
          <a:p>
            <a:r>
              <a:rPr lang="en-GB" sz="1200" dirty="0">
                <a:latin typeface="Calibri" panose="020F0502020204030204" pitchFamily="34" charset="0"/>
                <a:cs typeface="Calibri" panose="020F0502020204030204" pitchFamily="34" charset="0"/>
              </a:rPr>
              <a:t>Commissioning Manager</a:t>
            </a:r>
          </a:p>
          <a:p>
            <a:r>
              <a:rPr lang="en-GB" sz="1200" b="1" dirty="0">
                <a:solidFill>
                  <a:schemeClr val="accent5">
                    <a:lumMod val="75000"/>
                  </a:schemeClr>
                </a:solidFill>
                <a:latin typeface="Calibri" panose="020F0502020204030204" pitchFamily="34" charset="0"/>
                <a:cs typeface="Calibri" panose="020F0502020204030204" pitchFamily="34" charset="0"/>
              </a:rPr>
              <a:t>David Price</a:t>
            </a:r>
          </a:p>
          <a:p>
            <a:r>
              <a:rPr lang="en-GB" sz="1200" dirty="0">
                <a:latin typeface="Calibri" panose="020F0502020204030204" pitchFamily="34" charset="0"/>
                <a:cs typeface="Calibri" panose="020F0502020204030204" pitchFamily="34" charset="0"/>
              </a:rPr>
              <a:t>Assistant Commissioning Officer</a:t>
            </a:r>
          </a:p>
          <a:p>
            <a:r>
              <a:rPr lang="en-GB" sz="1200" b="1" dirty="0">
                <a:solidFill>
                  <a:schemeClr val="accent5">
                    <a:lumMod val="75000"/>
                  </a:schemeClr>
                </a:solidFill>
                <a:latin typeface="Calibri" panose="020F0502020204030204" pitchFamily="34" charset="0"/>
                <a:cs typeface="Calibri" panose="020F0502020204030204" pitchFamily="34" charset="0"/>
              </a:rPr>
              <a:t>Diana Quinn</a:t>
            </a:r>
          </a:p>
          <a:p>
            <a:r>
              <a:rPr lang="en-GB" sz="1200" dirty="0">
                <a:latin typeface="Calibri" panose="020F0502020204030204" pitchFamily="34" charset="0"/>
                <a:cs typeface="Calibri" panose="020F0502020204030204" pitchFamily="34" charset="0"/>
              </a:rPr>
              <a:t>Assistant Commissioning Officer</a:t>
            </a:r>
          </a:p>
          <a:p>
            <a:endParaRPr lang="en-GB" sz="800" dirty="0">
              <a:latin typeface="Calibri" panose="020F0502020204030204" pitchFamily="34" charset="0"/>
              <a:cs typeface="Calibri" panose="020F0502020204030204" pitchFamily="34" charset="0"/>
            </a:endParaRPr>
          </a:p>
          <a:p>
            <a:r>
              <a:rPr lang="en-GB" sz="1200" b="1" dirty="0">
                <a:solidFill>
                  <a:schemeClr val="accent5">
                    <a:lumMod val="75000"/>
                  </a:schemeClr>
                </a:solidFill>
                <a:latin typeface="Calibri" panose="020F0502020204030204" pitchFamily="34" charset="0"/>
                <a:cs typeface="Calibri" panose="020F0502020204030204" pitchFamily="34" charset="0"/>
              </a:rPr>
              <a:t>Contact us: </a:t>
            </a:r>
          </a:p>
          <a:p>
            <a:r>
              <a:rPr lang="en-GB" sz="1200" dirty="0">
                <a:latin typeface="Calibri" panose="020F0502020204030204" pitchFamily="34" charset="0"/>
                <a:cs typeface="Calibri" panose="020F0502020204030204" pitchFamily="34" charset="0"/>
                <a:hlinkClick r:id="rId8"/>
              </a:rPr>
              <a:t>pkw@sheffield.gov.uk</a:t>
            </a:r>
            <a:endParaRPr lang="en-GB" sz="1200" dirty="0">
              <a:latin typeface="Calibri" panose="020F0502020204030204" pitchFamily="34" charset="0"/>
              <a:cs typeface="Calibri" panose="020F0502020204030204" pitchFamily="34" charset="0"/>
            </a:endParaRPr>
          </a:p>
        </p:txBody>
      </p:sp>
      <p:pic>
        <p:nvPicPr>
          <p:cNvPr id="1030" name="Picture 6" descr="Banner showing well known buildings in Sheffiel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702" y="8140033"/>
            <a:ext cx="6371162" cy="916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a:extLst>
              <a:ext uri="{FF2B5EF4-FFF2-40B4-BE49-F238E27FC236}">
                <a16:creationId xmlns:a16="http://schemas.microsoft.com/office/drawing/2014/main" id="{F3777C73-7E17-DB58-20F9-171C66A8A69A}"/>
              </a:ext>
            </a:extLst>
          </p:cNvPr>
          <p:cNvSpPr txBox="1">
            <a:spLocks/>
          </p:cNvSpPr>
          <p:nvPr/>
        </p:nvSpPr>
        <p:spPr>
          <a:xfrm>
            <a:off x="6512649" y="8305304"/>
            <a:ext cx="226268" cy="52322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812B6-403B-45A1-A6BA-2C7DBDC407B1}" type="slidenum">
              <a:rPr lang="en-GB" smtClean="0"/>
              <a:pPr/>
              <a:t>1</a:t>
            </a:fld>
            <a:endParaRPr lang="en-GB" dirty="0"/>
          </a:p>
        </p:txBody>
      </p:sp>
    </p:spTree>
    <p:extLst>
      <p:ext uri="{BB962C8B-B14F-4D97-AF65-F5344CB8AC3E}">
        <p14:creationId xmlns:p14="http://schemas.microsoft.com/office/powerpoint/2010/main" val="3473033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02C9B8-88CB-E589-D957-F533A46EF31B}"/>
              </a:ext>
            </a:extLst>
          </p:cNvPr>
          <p:cNvSpPr>
            <a:spLocks noGrp="1"/>
          </p:cNvSpPr>
          <p:nvPr>
            <p:ph type="title"/>
          </p:nvPr>
        </p:nvSpPr>
        <p:spPr>
          <a:xfrm>
            <a:off x="310900" y="-684584"/>
            <a:ext cx="6172200" cy="623392"/>
          </a:xfrm>
        </p:spPr>
        <p:txBody>
          <a:bodyPr vert="horz" lIns="91440" tIns="45720" rIns="91440" bIns="45720" rtlCol="0" anchor="b">
            <a:normAutofit/>
          </a:bodyPr>
          <a:lstStyle/>
          <a:p>
            <a:r>
              <a:rPr lang="en-GB" sz="2800" dirty="0"/>
              <a:t>People Keeping Well: Background</a:t>
            </a:r>
          </a:p>
        </p:txBody>
      </p:sp>
      <p:sp>
        <p:nvSpPr>
          <p:cNvPr id="5" name="Rectangle 4"/>
          <p:cNvSpPr/>
          <p:nvPr/>
        </p:nvSpPr>
        <p:spPr>
          <a:xfrm>
            <a:off x="260648" y="251520"/>
            <a:ext cx="6336704" cy="3785652"/>
          </a:xfrm>
          <a:prstGeom prst="rect">
            <a:avLst/>
          </a:prstGeom>
          <a:solidFill>
            <a:schemeClr val="accent5">
              <a:lumMod val="40000"/>
              <a:lumOff val="60000"/>
            </a:schemeClr>
          </a:solidFill>
        </p:spPr>
        <p:txBody>
          <a:bodyPr wrap="square" numCol="2" spcCol="180000">
            <a:spAutoFit/>
          </a:bodyPr>
          <a:lstStyle/>
          <a:p>
            <a:r>
              <a:rPr lang="en-GB" sz="1200" b="1" dirty="0">
                <a:solidFill>
                  <a:schemeClr val="accent5">
                    <a:lumMod val="75000"/>
                  </a:schemeClr>
                </a:solidFill>
                <a:latin typeface="Calibri" panose="020F0502020204030204" pitchFamily="34" charset="0"/>
                <a:cs typeface="Calibri" panose="020F0502020204030204" pitchFamily="34" charset="0"/>
              </a:rPr>
              <a:t>PKW Community Partnerships</a:t>
            </a:r>
          </a:p>
          <a:p>
            <a:endParaRPr lang="en-GB" sz="1400" b="1" dirty="0">
              <a:solidFill>
                <a:schemeClr val="accent3">
                  <a:lumMod val="50000"/>
                </a:schemeClr>
              </a:solidFill>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People Keeping Well is sometimes known as Social Prescribing or community referral. It is all about ‘making every contact count’ and connecting people to a range of local non-medical services to improve health and wellbeing.  </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The partnerships meet regularly to consider how they can work together to support the community to live well and tackle local issues. </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Each partnership is led by a local voluntary sector organisation which works with a wide range of people who live or work in that community. </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Each partnership is different, depending on local needs, but might include other voluntary groups, libraries, local forums, Councillors, neighbourhood Police Officers, transport services, housing associations, TARAS, faith groups, food banks and GP practices. </a:t>
            </a:r>
            <a:endParaRPr lang="en-GB" sz="1200" dirty="0"/>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Social Prescribing includes having a ‘what matters to me’ conversation to identify what support is needed. People are then put in contact with services that can provide help and advice. Examples include:  </a:t>
            </a:r>
          </a:p>
          <a:p>
            <a:endParaRPr lang="en-GB" sz="12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Life admin support e.g., benefits, housing, advocacy</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Healthy lifestyles and managing long term conditions</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Social inclusion activities e.g., arts groups, volunteering, physical exercise and gardening. </a:t>
            </a:r>
          </a:p>
          <a:p>
            <a:endParaRPr lang="en-GB" sz="1200" dirty="0">
              <a:latin typeface="Calibri" panose="020F0502020204030204" pitchFamily="34" charset="0"/>
              <a:cs typeface="Calibri" panose="020F0502020204030204" pitchFamily="34" charset="0"/>
            </a:endParaRPr>
          </a:p>
        </p:txBody>
      </p:sp>
      <p:pic>
        <p:nvPicPr>
          <p:cNvPr id="3" name="Picture 2" descr="Map of Sheffield, divided into Neighbourhoods, colour coded to the 11 People Keeping Well partnerships">
            <a:extLst>
              <a:ext uri="{FF2B5EF4-FFF2-40B4-BE49-F238E27FC236}">
                <a16:creationId xmlns:a16="http://schemas.microsoft.com/office/drawing/2014/main" id="{12848F63-CD82-A44D-13AA-91DB2B3A0068}"/>
              </a:ext>
            </a:extLst>
          </p:cNvPr>
          <p:cNvPicPr>
            <a:picLocks noChangeAspect="1"/>
          </p:cNvPicPr>
          <p:nvPr/>
        </p:nvPicPr>
        <p:blipFill>
          <a:blip r:embed="rId2"/>
          <a:stretch>
            <a:fillRect/>
          </a:stretch>
        </p:blipFill>
        <p:spPr>
          <a:xfrm>
            <a:off x="0" y="4048661"/>
            <a:ext cx="6858000" cy="4843819"/>
          </a:xfrm>
          <a:prstGeom prst="rect">
            <a:avLst/>
          </a:prstGeom>
        </p:spPr>
      </p:pic>
      <p:sp>
        <p:nvSpPr>
          <p:cNvPr id="4" name="Slide Number Placeholder 3"/>
          <p:cNvSpPr>
            <a:spLocks noGrp="1"/>
          </p:cNvSpPr>
          <p:nvPr>
            <p:ph type="sldNum" sz="quarter" idx="12"/>
          </p:nvPr>
        </p:nvSpPr>
        <p:spPr>
          <a:xfrm>
            <a:off x="6483100" y="8733687"/>
            <a:ext cx="258268" cy="414825"/>
          </a:xfrm>
        </p:spPr>
        <p:txBody>
          <a:bodyPr/>
          <a:lstStyle/>
          <a:p>
            <a:fld id="{2A0812B6-403B-45A1-A6BA-2C7DBDC407B1}" type="slidenum">
              <a:rPr lang="en-GB" smtClean="0"/>
              <a:t>2</a:t>
            </a:fld>
            <a:endParaRPr lang="en-GB" dirty="0"/>
          </a:p>
        </p:txBody>
      </p:sp>
    </p:spTree>
    <p:extLst>
      <p:ext uri="{BB962C8B-B14F-4D97-AF65-F5344CB8AC3E}">
        <p14:creationId xmlns:p14="http://schemas.microsoft.com/office/powerpoint/2010/main" val="3289523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299178" y="342256"/>
            <a:ext cx="6318390" cy="276999"/>
          </a:xfrm>
          <a:prstGeom prst="rect">
            <a:avLst/>
          </a:prstGeom>
          <a:solidFill>
            <a:srgbClr val="FFFF6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accent5">
                    <a:lumMod val="75000"/>
                  </a:schemeClr>
                </a:solidFill>
                <a:effectLst/>
                <a:uLnTx/>
                <a:uFillTx/>
                <a:latin typeface="Calibri" panose="020F0502020204030204" pitchFamily="34" charset="0"/>
                <a:ea typeface="+mn-ea"/>
                <a:cs typeface="Calibri" panose="020F0502020204030204" pitchFamily="34" charset="0"/>
              </a:rPr>
              <a:t>People Keeping Well community partnerships: how it works</a:t>
            </a:r>
          </a:p>
        </p:txBody>
      </p:sp>
      <p:pic>
        <p:nvPicPr>
          <p:cNvPr id="9" name="Picture 2" descr="An image of an older man who looks confus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006" y="786533"/>
            <a:ext cx="976601" cy="10977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n image representing communication via a telephone receiver, an envelope with an at symbol representing an email and a letter with a penc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9958" y="756332"/>
            <a:ext cx="1287114" cy="1100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descr="An image of a lady wearing glasses, who looks confu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3056" y="773710"/>
            <a:ext cx="521249" cy="1083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Black and white image of a signpo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6744" y="800030"/>
            <a:ext cx="810023" cy="1070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Diagram 2" descr="Flow chart showing how individuals at risk of declining health and well being can be referred into People Keeping Well Link Workers for signposting to services and/or activities"/>
          <p:cNvGraphicFramePr/>
          <p:nvPr>
            <p:extLst>
              <p:ext uri="{D42A27DB-BD31-4B8C-83A1-F6EECF244321}">
                <p14:modId xmlns:p14="http://schemas.microsoft.com/office/powerpoint/2010/main" val="3957209049"/>
              </p:ext>
            </p:extLst>
          </p:nvPr>
        </p:nvGraphicFramePr>
        <p:xfrm>
          <a:off x="277430" y="971600"/>
          <a:ext cx="6326562" cy="34563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Rectangle 18">
            <a:extLst>
              <a:ext uri="{C183D7F6-B498-43B3-948B-1728B52AA6E4}">
                <adec:decorative xmlns:adec="http://schemas.microsoft.com/office/drawing/2017/decorative" val="1"/>
              </a:ext>
            </a:extLst>
          </p:cNvPr>
          <p:cNvSpPr/>
          <p:nvPr/>
        </p:nvSpPr>
        <p:spPr>
          <a:xfrm>
            <a:off x="5931637" y="3483563"/>
            <a:ext cx="180236" cy="288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Bent-Up Arrow 17" descr="An arrow connecting the flow chart for referral to the activities into which a person can be referred."/>
          <p:cNvSpPr/>
          <p:nvPr/>
        </p:nvSpPr>
        <p:spPr>
          <a:xfrm flipH="1" flipV="1">
            <a:off x="2865888" y="3599892"/>
            <a:ext cx="3206946" cy="504056"/>
          </a:xfrm>
          <a:prstGeom prst="bentUpArrow">
            <a:avLst>
              <a:gd name="adj1" fmla="val 34448"/>
              <a:gd name="adj2" fmla="val 48621"/>
              <a:gd name="adj3" fmla="val 4578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Diagram 14" descr="A series of hexagons, describing the different types of activity a person might be signposted to via the People keeping Well organisations. Examples include, social cafes, exercise sessions, information and advice about housing, debt or employment, courses, one to one sessions with Health Trainers, volunteering opportunities and groups to reduces loneliness and isolation."/>
          <p:cNvGraphicFramePr/>
          <p:nvPr>
            <p:extLst>
              <p:ext uri="{D42A27DB-BD31-4B8C-83A1-F6EECF244321}">
                <p14:modId xmlns:p14="http://schemas.microsoft.com/office/powerpoint/2010/main" val="2098168847"/>
              </p:ext>
            </p:extLst>
          </p:nvPr>
        </p:nvGraphicFramePr>
        <p:xfrm>
          <a:off x="-1035496" y="4109830"/>
          <a:ext cx="6552728" cy="475804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1036" name="Picture 12" descr="An image of four different shaped cups containing hot drinks"/>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48181" y="4490099"/>
            <a:ext cx="680760" cy="667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Diagram 4" descr="A series of hexagons, describing the different types of activity a person might be signposted to via the People keeping Well organisations. Examples include, social cafes, exercise sessions, information and advice about housing, debt or employment, courses, one to one sessions with Health Trainers, volunteering opportunities and groups to reduces loneliness and isolation."/>
          <p:cNvGraphicFramePr/>
          <p:nvPr>
            <p:extLst>
              <p:ext uri="{D42A27DB-BD31-4B8C-83A1-F6EECF244321}">
                <p14:modId xmlns:p14="http://schemas.microsoft.com/office/powerpoint/2010/main" val="1458379605"/>
              </p:ext>
            </p:extLst>
          </p:nvPr>
        </p:nvGraphicFramePr>
        <p:xfrm>
          <a:off x="1819958" y="4103948"/>
          <a:ext cx="5976664" cy="475252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028" name="Picture 4" descr="An image of people doing yoga in a park&#10;&#10;"/>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458539" y="4490099"/>
            <a:ext cx="785586" cy="51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An image of a person holding some documents and scratching their head"/>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931589" y="5534286"/>
            <a:ext cx="418407" cy="805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An image of two people sitting at a table&#1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15965" y="5659481"/>
            <a:ext cx="795908" cy="555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descr="A group of people sitting in a circle&#10;"/>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948181" y="6732241"/>
            <a:ext cx="690969" cy="720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An image of a group of people taking part in a cookery class"/>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394748" y="6804248"/>
            <a:ext cx="87971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An image of a person assisting an older person with a walking stick"/>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817025" y="7858498"/>
            <a:ext cx="647536" cy="725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descr="An image of icons of various activities, including a sports trophy and football, a ball of wool and knitting needles, an artist's palette and paint brush, a plate with knife and fork, a flower in a plant pot and gardening fork and trowel&#10;"/>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315964" y="7884368"/>
            <a:ext cx="849339" cy="618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a:xfrm>
            <a:off x="6320014" y="8475134"/>
            <a:ext cx="283978" cy="486833"/>
          </a:xfrm>
        </p:spPr>
        <p:txBody>
          <a:bodyPr/>
          <a:lstStyle/>
          <a:p>
            <a:fld id="{2A0812B6-403B-45A1-A6BA-2C7DBDC407B1}" type="slidenum">
              <a:rPr lang="en-GB" smtClean="0"/>
              <a:t>3</a:t>
            </a:fld>
            <a:endParaRPr lang="en-GB"/>
          </a:p>
        </p:txBody>
      </p:sp>
    </p:spTree>
    <p:extLst>
      <p:ext uri="{BB962C8B-B14F-4D97-AF65-F5344CB8AC3E}">
        <p14:creationId xmlns:p14="http://schemas.microsoft.com/office/powerpoint/2010/main" val="2947949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261D8-7108-488F-C7D7-B2DF310DF161}"/>
              </a:ext>
            </a:extLst>
          </p:cNvPr>
          <p:cNvSpPr>
            <a:spLocks noGrp="1"/>
          </p:cNvSpPr>
          <p:nvPr>
            <p:ph type="title"/>
          </p:nvPr>
        </p:nvSpPr>
        <p:spPr>
          <a:xfrm>
            <a:off x="354192" y="-468560"/>
            <a:ext cx="6315167" cy="391691"/>
          </a:xfrm>
        </p:spPr>
        <p:txBody>
          <a:bodyPr vert="horz" lIns="91440" tIns="45720" rIns="91440" bIns="45720" rtlCol="0" anchor="b">
            <a:normAutofit fontScale="90000"/>
          </a:bodyPr>
          <a:lstStyle/>
          <a:p>
            <a:r>
              <a:rPr lang="en-GB" sz="2800" dirty="0"/>
              <a:t>People Keeping Well: Geographical areas</a:t>
            </a:r>
          </a:p>
        </p:txBody>
      </p:sp>
      <p:graphicFrame>
        <p:nvGraphicFramePr>
          <p:cNvPr id="6" name="Table 5"/>
          <p:cNvGraphicFramePr>
            <a:graphicFrameLocks noGrp="1"/>
          </p:cNvGraphicFramePr>
          <p:nvPr>
            <p:extLst>
              <p:ext uri="{D42A27DB-BD31-4B8C-83A1-F6EECF244321}">
                <p14:modId xmlns:p14="http://schemas.microsoft.com/office/powerpoint/2010/main" val="3236308837"/>
              </p:ext>
            </p:extLst>
          </p:nvPr>
        </p:nvGraphicFramePr>
        <p:xfrm>
          <a:off x="404664" y="379204"/>
          <a:ext cx="6160907" cy="7025229"/>
        </p:xfrm>
        <a:graphic>
          <a:graphicData uri="http://schemas.openxmlformats.org/drawingml/2006/table">
            <a:tbl>
              <a:tblPr firstRow="1" firstCol="1" bandRow="1">
                <a:tableStyleId>{5FD0F851-EC5A-4D38-B0AD-8093EC10F338}</a:tableStyleId>
              </a:tblPr>
              <a:tblGrid>
                <a:gridCol w="360040">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gridCol w="1264363">
                  <a:extLst>
                    <a:ext uri="{9D8B030D-6E8A-4147-A177-3AD203B41FA5}">
                      <a16:colId xmlns:a16="http://schemas.microsoft.com/office/drawing/2014/main" val="20003"/>
                    </a:ext>
                  </a:extLst>
                </a:gridCol>
              </a:tblGrid>
              <a:tr h="275333">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Area</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Name</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Neighbourhoods</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PKW Lead</a:t>
                      </a:r>
                      <a:r>
                        <a:rPr lang="en-GB" sz="1100" baseline="0" dirty="0">
                          <a:effectLst/>
                          <a:latin typeface="Calibri" panose="020F0502020204030204" pitchFamily="34" charset="0"/>
                          <a:cs typeface="Calibri" panose="020F0502020204030204" pitchFamily="34" charset="0"/>
                        </a:rPr>
                        <a:t> Partner organisation</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extLst>
                  <a:ext uri="{0D108BD9-81ED-4DB2-BD59-A6C34878D82A}">
                    <a16:rowId xmlns:a16="http://schemas.microsoft.com/office/drawing/2014/main" val="10000"/>
                  </a:ext>
                </a:extLst>
              </a:tr>
              <a:tr h="329913">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1</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Stocksbridge</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Stocksbridge, Upper Don, Rural, Bradfield, Oughtibridge, Wharncliffe Side, Worrall </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ea typeface="Calibri"/>
                          <a:cs typeface="Calibri" panose="020F0502020204030204" pitchFamily="34" charset="0"/>
                        </a:rPr>
                        <a:t>Stocksbridge Community Leisure Centre</a:t>
                      </a:r>
                    </a:p>
                  </a:txBody>
                  <a:tcPr marL="36893" marR="36893" marT="0" marB="0" anchor="ctr"/>
                </a:tc>
                <a:extLst>
                  <a:ext uri="{0D108BD9-81ED-4DB2-BD59-A6C34878D82A}">
                    <a16:rowId xmlns:a16="http://schemas.microsoft.com/office/drawing/2014/main" val="10001"/>
                  </a:ext>
                </a:extLst>
              </a:tr>
              <a:tr h="206500">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2</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Chapel Green</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High Green, Chapeltown,</a:t>
                      </a:r>
                      <a:r>
                        <a:rPr lang="en-GB" sz="1100" baseline="0" dirty="0">
                          <a:effectLst/>
                          <a:latin typeface="Calibri" panose="020F0502020204030204" pitchFamily="34" charset="0"/>
                          <a:cs typeface="Calibri" panose="020F0502020204030204" pitchFamily="34" charset="0"/>
                        </a:rPr>
                        <a:t> </a:t>
                      </a:r>
                      <a:r>
                        <a:rPr lang="en-GB" sz="1100" dirty="0">
                          <a:effectLst/>
                          <a:latin typeface="Calibri" panose="020F0502020204030204" pitchFamily="34" charset="0"/>
                          <a:cs typeface="Calibri" panose="020F0502020204030204" pitchFamily="34" charset="0"/>
                        </a:rPr>
                        <a:t>Ecclesfield, Burncross, </a:t>
                      </a:r>
                      <a:r>
                        <a:rPr lang="en-GB" sz="1100" baseline="0" dirty="0">
                          <a:effectLst/>
                          <a:latin typeface="Calibri" panose="020F0502020204030204" pitchFamily="34" charset="0"/>
                          <a:cs typeface="Calibri" panose="020F0502020204030204" pitchFamily="34" charset="0"/>
                        </a:rPr>
                        <a:t>Grenoside</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SOAR </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extLst>
                  <a:ext uri="{0D108BD9-81ED-4DB2-BD59-A6C34878D82A}">
                    <a16:rowId xmlns:a16="http://schemas.microsoft.com/office/drawing/2014/main" val="10002"/>
                  </a:ext>
                </a:extLst>
              </a:tr>
              <a:tr h="206500">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3</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Hillsborough</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kern="1200" dirty="0">
                          <a:solidFill>
                            <a:schemeClr val="tx1"/>
                          </a:solidFill>
                          <a:effectLst/>
                          <a:latin typeface="Calibri" panose="020F0502020204030204" pitchFamily="34" charset="0"/>
                          <a:ea typeface="+mn-ea"/>
                          <a:cs typeface="Calibri" panose="020F0502020204030204" pitchFamily="34" charset="0"/>
                        </a:rPr>
                        <a:t>Hillsborough, Winn Gardens, Middlewood, Wadsley, Walkley Bank, Wisewood, Woodland, Loxley, Stannington </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ZEST</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extLst>
                  <a:ext uri="{0D108BD9-81ED-4DB2-BD59-A6C34878D82A}">
                    <a16:rowId xmlns:a16="http://schemas.microsoft.com/office/drawing/2014/main" val="10003"/>
                  </a:ext>
                </a:extLst>
              </a:tr>
              <a:tr h="329913">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4</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Southey</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Southey, Owlerton,</a:t>
                      </a:r>
                      <a:r>
                        <a:rPr lang="en-GB" sz="1100" baseline="0" dirty="0">
                          <a:effectLst/>
                          <a:latin typeface="Calibri" panose="020F0502020204030204" pitchFamily="34" charset="0"/>
                          <a:cs typeface="Calibri" panose="020F0502020204030204" pitchFamily="34" charset="0"/>
                        </a:rPr>
                        <a:t> </a:t>
                      </a:r>
                      <a:r>
                        <a:rPr lang="en-GB" sz="1100" dirty="0">
                          <a:effectLst/>
                          <a:latin typeface="Calibri" panose="020F0502020204030204" pitchFamily="34" charset="0"/>
                          <a:cs typeface="Calibri" panose="020F0502020204030204" pitchFamily="34" charset="0"/>
                        </a:rPr>
                        <a:t>Fox Hill, New Parson Cross, Old Parson Cross, Southey Green, Longley, Shirecliffe, Colley</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SOAR</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extLst>
                  <a:ext uri="{0D108BD9-81ED-4DB2-BD59-A6C34878D82A}">
                    <a16:rowId xmlns:a16="http://schemas.microsoft.com/office/drawing/2014/main" val="10004"/>
                  </a:ext>
                </a:extLst>
              </a:tr>
              <a:tr h="206500">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5</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Firth Park</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100" dirty="0">
                          <a:effectLst/>
                          <a:latin typeface="Calibri" panose="020F0502020204030204" pitchFamily="34" charset="0"/>
                          <a:cs typeface="Calibri" panose="020F0502020204030204" pitchFamily="34" charset="0"/>
                        </a:rPr>
                        <a:t>Firth Park, Shiregreen, Wincobank, Brightside, Flower, Stubbin, Brushes, </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SOAR</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extLst>
                  <a:ext uri="{0D108BD9-81ED-4DB2-BD59-A6C34878D82A}">
                    <a16:rowId xmlns:a16="http://schemas.microsoft.com/office/drawing/2014/main" val="10005"/>
                  </a:ext>
                </a:extLst>
              </a:tr>
              <a:tr h="330244">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6</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Netherthorpe</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kern="1200" dirty="0">
                          <a:solidFill>
                            <a:schemeClr val="tx1"/>
                          </a:solidFill>
                          <a:effectLst/>
                          <a:latin typeface="Calibri" panose="020F0502020204030204" pitchFamily="34" charset="0"/>
                          <a:ea typeface="+mn-ea"/>
                          <a:cs typeface="Calibri" panose="020F0502020204030204" pitchFamily="34" charset="0"/>
                        </a:rPr>
                        <a:t>Netherthorpe, Upperthorpe, Walkley, Langsett, Crookesmoor, Crosspool, Lodgemoor </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ZEST</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extLst>
                  <a:ext uri="{0D108BD9-81ED-4DB2-BD59-A6C34878D82A}">
                    <a16:rowId xmlns:a16="http://schemas.microsoft.com/office/drawing/2014/main" val="10006"/>
                  </a:ext>
                </a:extLst>
              </a:tr>
              <a:tr h="330244">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7</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Burngreave</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Burngreave,</a:t>
                      </a:r>
                      <a:r>
                        <a:rPr lang="en-GB" sz="1100" baseline="0" dirty="0">
                          <a:effectLst/>
                          <a:latin typeface="Calibri" panose="020F0502020204030204" pitchFamily="34" charset="0"/>
                          <a:cs typeface="Calibri" panose="020F0502020204030204" pitchFamily="34" charset="0"/>
                        </a:rPr>
                        <a:t> </a:t>
                      </a:r>
                      <a:r>
                        <a:rPr lang="en-GB" sz="1100" dirty="0">
                          <a:effectLst/>
                          <a:latin typeface="Calibri" panose="020F0502020204030204" pitchFamily="34" charset="0"/>
                          <a:cs typeface="Calibri" panose="020F0502020204030204" pitchFamily="34" charset="0"/>
                        </a:rPr>
                        <a:t>Firvale, Abbeyfield, Firshill, Woodside</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SOAR</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extLst>
                  <a:ext uri="{0D108BD9-81ED-4DB2-BD59-A6C34878D82A}">
                    <a16:rowId xmlns:a16="http://schemas.microsoft.com/office/drawing/2014/main" val="10007"/>
                  </a:ext>
                </a:extLst>
              </a:tr>
              <a:tr h="360040">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8</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Darnall</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kern="1200" dirty="0">
                          <a:solidFill>
                            <a:schemeClr val="tx1"/>
                          </a:solidFill>
                          <a:effectLst/>
                          <a:latin typeface="Calibri" panose="020F0502020204030204" pitchFamily="34" charset="0"/>
                          <a:ea typeface="+mn-ea"/>
                          <a:cs typeface="Calibri" panose="020F0502020204030204" pitchFamily="34" charset="0"/>
                        </a:rPr>
                        <a:t>Darnall, Tinsley, Acres Hill, Handsworth, House Steads </a:t>
                      </a:r>
                      <a:r>
                        <a:rPr lang="en-GB" sz="1100" baseline="0" dirty="0">
                          <a:effectLst/>
                          <a:latin typeface="Calibri" panose="020F0502020204030204" pitchFamily="34" charset="0"/>
                          <a:cs typeface="Calibri" panose="020F0502020204030204" pitchFamily="34" charset="0"/>
                        </a:rPr>
                        <a:t> (&amp; Clover Group GP Practices)</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Darnall Wellbeing</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extLst>
                  <a:ext uri="{0D108BD9-81ED-4DB2-BD59-A6C34878D82A}">
                    <a16:rowId xmlns:a16="http://schemas.microsoft.com/office/drawing/2014/main" val="10008"/>
                  </a:ext>
                </a:extLst>
              </a:tr>
              <a:tr h="329913">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9</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Sharrow</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Sharrow, Broomhall, City Centre</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ShipShape</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extLst>
                  <a:ext uri="{0D108BD9-81ED-4DB2-BD59-A6C34878D82A}">
                    <a16:rowId xmlns:a16="http://schemas.microsoft.com/office/drawing/2014/main" val="10009"/>
                  </a:ext>
                </a:extLst>
              </a:tr>
              <a:tr h="329913">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10</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Manor</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kern="1200" dirty="0">
                          <a:solidFill>
                            <a:schemeClr val="tx1"/>
                          </a:solidFill>
                          <a:effectLst/>
                          <a:latin typeface="Calibri" panose="020F0502020204030204" pitchFamily="34" charset="0"/>
                          <a:ea typeface="+mn-ea"/>
                          <a:cs typeface="Calibri" panose="020F0502020204030204" pitchFamily="34" charset="0"/>
                        </a:rPr>
                        <a:t>Manor, Castle, Wybourn, Woodthorpe, Park Hill, Granville</a:t>
                      </a:r>
                      <a:r>
                        <a:rPr lang="en-GB" sz="1800" kern="1200" dirty="0">
                          <a:solidFill>
                            <a:schemeClr val="tx1"/>
                          </a:solidFill>
                          <a:effectLst/>
                          <a:latin typeface="+mn-lt"/>
                          <a:ea typeface="+mn-ea"/>
                          <a:cs typeface="+mn-cs"/>
                        </a:rPr>
                        <a:t> </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Manor &amp; Castle Development Trust</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extLst>
                  <a:ext uri="{0D108BD9-81ED-4DB2-BD59-A6C34878D82A}">
                    <a16:rowId xmlns:a16="http://schemas.microsoft.com/office/drawing/2014/main" val="10010"/>
                  </a:ext>
                </a:extLst>
              </a:tr>
              <a:tr h="390167">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11</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Sheaf</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Highfield, Heeley, Gleadless Valley, Norton, Meersbrook</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Heeley Trust</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extLst>
                  <a:ext uri="{0D108BD9-81ED-4DB2-BD59-A6C34878D82A}">
                    <a16:rowId xmlns:a16="http://schemas.microsoft.com/office/drawing/2014/main" val="10011"/>
                  </a:ext>
                </a:extLst>
              </a:tr>
              <a:tr h="329913">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12</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Arbourthorne</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Arbourthorne, Norfolk Park, Gleadless</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Manor &amp; Castle Development Trust</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extLst>
                  <a:ext uri="{0D108BD9-81ED-4DB2-BD59-A6C34878D82A}">
                    <a16:rowId xmlns:a16="http://schemas.microsoft.com/office/drawing/2014/main" val="10012"/>
                  </a:ext>
                </a:extLst>
              </a:tr>
              <a:tr h="338772">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13</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Gleadless</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Gleadless Valley, Gleadless, Heeley, Hemsworth</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Heeley City Farm</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extLst>
                  <a:ext uri="{0D108BD9-81ED-4DB2-BD59-A6C34878D82A}">
                    <a16:rowId xmlns:a16="http://schemas.microsoft.com/office/drawing/2014/main" val="10013"/>
                  </a:ext>
                </a:extLst>
              </a:tr>
              <a:tr h="329913">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14</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ea typeface="Calibri"/>
                          <a:cs typeface="Calibri" panose="020F0502020204030204" pitchFamily="34" charset="0"/>
                        </a:rPr>
                        <a:t>South-West</a:t>
                      </a:r>
                    </a:p>
                  </a:txBody>
                  <a:tcPr marL="36893" marR="36893" marT="0" marB="0" anchor="ctr"/>
                </a:tc>
                <a:tc>
                  <a:txBody>
                    <a:bodyPr/>
                    <a:lstStyle/>
                    <a:p>
                      <a:pPr>
                        <a:lnSpc>
                          <a:spcPct val="115000"/>
                        </a:lnSpc>
                        <a:spcAft>
                          <a:spcPts val="0"/>
                        </a:spcAft>
                      </a:pPr>
                      <a:r>
                        <a:rPr lang="en-GB" sz="1100" kern="1200" dirty="0">
                          <a:solidFill>
                            <a:schemeClr val="tx1"/>
                          </a:solidFill>
                          <a:effectLst/>
                          <a:latin typeface="Calibri" panose="020F0502020204030204" pitchFamily="34" charset="0"/>
                          <a:ea typeface="+mn-ea"/>
                          <a:cs typeface="Calibri" panose="020F0502020204030204" pitchFamily="34" charset="0"/>
                        </a:rPr>
                        <a:t>Dore, Totley, Bradway, Endcliffe, Fulwood, Ranmoor, Broomhill, Greystones, Nether Edge, Bents Green, Brincliffe, Ecclesall, Whirlow, Abbeydale </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Age UK</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extLst>
                  <a:ext uri="{0D108BD9-81ED-4DB2-BD59-A6C34878D82A}">
                    <a16:rowId xmlns:a16="http://schemas.microsoft.com/office/drawing/2014/main" val="10014"/>
                  </a:ext>
                </a:extLst>
              </a:tr>
              <a:tr h="329913">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15 </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South</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kern="1200" dirty="0">
                          <a:solidFill>
                            <a:schemeClr val="tx1"/>
                          </a:solidFill>
                          <a:effectLst/>
                          <a:latin typeface="Calibri" panose="020F0502020204030204" pitchFamily="34" charset="0"/>
                          <a:ea typeface="+mn-ea"/>
                          <a:cs typeface="Calibri" panose="020F0502020204030204" pitchFamily="34" charset="0"/>
                        </a:rPr>
                        <a:t>South,</a:t>
                      </a:r>
                      <a:r>
                        <a:rPr lang="en-GB" sz="1100" b="1" kern="1200" dirty="0">
                          <a:solidFill>
                            <a:schemeClr val="tx1"/>
                          </a:solidFill>
                          <a:effectLst/>
                          <a:latin typeface="Calibri" panose="020F0502020204030204" pitchFamily="34" charset="0"/>
                          <a:ea typeface="+mn-ea"/>
                          <a:cs typeface="Calibri" panose="020F0502020204030204" pitchFamily="34" charset="0"/>
                        </a:rPr>
                        <a:t> </a:t>
                      </a:r>
                      <a:r>
                        <a:rPr lang="en-GB" sz="1100" kern="1200" dirty="0">
                          <a:solidFill>
                            <a:schemeClr val="tx1"/>
                          </a:solidFill>
                          <a:effectLst/>
                          <a:latin typeface="Calibri" panose="020F0502020204030204" pitchFamily="34" charset="0"/>
                          <a:ea typeface="+mn-ea"/>
                          <a:cs typeface="Calibri" panose="020F0502020204030204" pitchFamily="34" charset="0"/>
                        </a:rPr>
                        <a:t>Batemoor, Jordanthorpe, Lowedges, Bradway, Greenhill, Beauchief, Woodseats </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ea typeface="Calibri"/>
                          <a:cs typeface="Calibri" panose="020F0502020204030204" pitchFamily="34" charset="0"/>
                        </a:rPr>
                        <a:t>The Terminus Initiative</a:t>
                      </a:r>
                    </a:p>
                  </a:txBody>
                  <a:tcPr marL="36893" marR="36893" marT="0" marB="0" anchor="ctr"/>
                </a:tc>
                <a:extLst>
                  <a:ext uri="{0D108BD9-81ED-4DB2-BD59-A6C34878D82A}">
                    <a16:rowId xmlns:a16="http://schemas.microsoft.com/office/drawing/2014/main" val="10015"/>
                  </a:ext>
                </a:extLst>
              </a:tr>
              <a:tr h="360047">
                <a:tc>
                  <a:txBody>
                    <a:bodyPr/>
                    <a:lstStyle/>
                    <a:p>
                      <a:pPr>
                        <a:lnSpc>
                          <a:spcPct val="115000"/>
                        </a:lnSpc>
                        <a:spcAft>
                          <a:spcPts val="0"/>
                        </a:spcAft>
                      </a:pPr>
                      <a:r>
                        <a:rPr lang="en-GB" sz="1100" dirty="0">
                          <a:effectLst/>
                          <a:latin typeface="Calibri" panose="020F0502020204030204" pitchFamily="34" charset="0"/>
                          <a:ea typeface="Calibri"/>
                          <a:cs typeface="Calibri" panose="020F0502020204030204" pitchFamily="34" charset="0"/>
                        </a:rPr>
                        <a:t>16 &amp; 17</a:t>
                      </a:r>
                    </a:p>
                  </a:txBody>
                  <a:tcPr marL="36893" marR="36893" marT="0" marB="0" anchor="ctr"/>
                </a:tc>
                <a:tc>
                  <a:txBody>
                    <a:bodyPr/>
                    <a:lstStyle/>
                    <a:p>
                      <a:pPr>
                        <a:lnSpc>
                          <a:spcPct val="115000"/>
                        </a:lnSpc>
                        <a:spcAft>
                          <a:spcPts val="0"/>
                        </a:spcAft>
                      </a:pPr>
                      <a:r>
                        <a:rPr lang="en-GB" sz="1100" dirty="0">
                          <a:effectLst/>
                          <a:latin typeface="Calibri" panose="020F0502020204030204" pitchFamily="34" charset="0"/>
                          <a:cs typeface="Calibri" panose="020F0502020204030204" pitchFamily="34" charset="0"/>
                        </a:rPr>
                        <a:t> South-East </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Calibri" panose="020F0502020204030204" pitchFamily="34" charset="0"/>
                          <a:ea typeface="+mn-ea"/>
                          <a:cs typeface="Calibri" panose="020F0502020204030204" pitchFamily="34" charset="0"/>
                        </a:rPr>
                        <a:t>Woodhouse, Beighton, Hackenthorpe, Westfield, Owlthorpe, Halfway, Beighton, Waterthorpe, Sothall, Mosborough, Charnock, Base Green, Birley, Richmond, Hollins End </a:t>
                      </a:r>
                    </a:p>
                  </a:txBody>
                  <a:tcPr marL="36893" marR="36893"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100" dirty="0">
                          <a:effectLst/>
                          <a:latin typeface="Calibri" panose="020F0502020204030204" pitchFamily="34" charset="0"/>
                          <a:cs typeface="Calibri" panose="020F0502020204030204" pitchFamily="34" charset="0"/>
                        </a:rPr>
                        <a:t>Woodhouse and District Community Forum</a:t>
                      </a: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extLst>
                  <a:ext uri="{0D108BD9-81ED-4DB2-BD59-A6C34878D82A}">
                    <a16:rowId xmlns:a16="http://schemas.microsoft.com/office/drawing/2014/main" val="10016"/>
                  </a:ext>
                </a:extLst>
              </a:tr>
              <a:tr h="360047">
                <a:tc>
                  <a:txBody>
                    <a:bodyPr/>
                    <a:lstStyle/>
                    <a:p>
                      <a:pPr>
                        <a:lnSpc>
                          <a:spcPct val="115000"/>
                        </a:lnSpc>
                        <a:spcAft>
                          <a:spcPts val="0"/>
                        </a:spcAft>
                      </a:pP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a:lnSpc>
                          <a:spcPct val="115000"/>
                        </a:lnSpc>
                        <a:spcAft>
                          <a:spcPts val="0"/>
                        </a:spcAft>
                      </a:pP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Calibri" panose="020F0502020204030204" pitchFamily="34" charset="0"/>
                        <a:ea typeface="+mn-ea"/>
                        <a:cs typeface="Calibri" panose="020F0502020204030204" pitchFamily="34" charset="0"/>
                      </a:endParaRPr>
                    </a:p>
                  </a:txBody>
                  <a:tcPr marL="36893" marR="36893"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GB" sz="1100" dirty="0">
                        <a:effectLst/>
                        <a:latin typeface="Calibri" panose="020F0502020204030204" pitchFamily="34" charset="0"/>
                        <a:ea typeface="Calibri"/>
                        <a:cs typeface="Calibri" panose="020F0502020204030204" pitchFamily="34" charset="0"/>
                      </a:endParaRPr>
                    </a:p>
                  </a:txBody>
                  <a:tcPr marL="36893" marR="36893" marT="0" marB="0" anchor="ctr"/>
                </a:tc>
                <a:extLst>
                  <a:ext uri="{0D108BD9-81ED-4DB2-BD59-A6C34878D82A}">
                    <a16:rowId xmlns:a16="http://schemas.microsoft.com/office/drawing/2014/main" val="10017"/>
                  </a:ext>
                </a:extLst>
              </a:tr>
            </a:tbl>
          </a:graphicData>
        </a:graphic>
      </p:graphicFrame>
      <p:sp>
        <p:nvSpPr>
          <p:cNvPr id="3" name="Rounded Rectangle 2">
            <a:extLst>
              <a:ext uri="{C183D7F6-B498-43B3-948B-1728B52AA6E4}">
                <adec:decorative xmlns:adec="http://schemas.microsoft.com/office/drawing/2017/decorative" val="1"/>
              </a:ext>
            </a:extLst>
          </p:cNvPr>
          <p:cNvSpPr/>
          <p:nvPr/>
        </p:nvSpPr>
        <p:spPr>
          <a:xfrm>
            <a:off x="270769" y="7531448"/>
            <a:ext cx="2519534" cy="1399293"/>
          </a:xfrm>
          <a:prstGeom prst="roundRect">
            <a:avLst/>
          </a:prstGeom>
          <a:solidFill>
            <a:srgbClr val="FFFF66"/>
          </a:solidFill>
          <a:ln w="63500">
            <a:solidFill>
              <a:srgbClr val="32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An image showing a group of people with their arms raised&#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856" y="7531448"/>
            <a:ext cx="979359" cy="326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60877" y="7777027"/>
            <a:ext cx="2539318" cy="1184940"/>
          </a:xfrm>
          <a:prstGeom prst="rect">
            <a:avLst/>
          </a:prstGeom>
          <a:solidFill>
            <a:schemeClr val="accent1">
              <a:lumMod val="20000"/>
              <a:lumOff val="80000"/>
              <a:alpha val="0"/>
            </a:schemeClr>
          </a:solidFill>
        </p:spPr>
        <p:txBody>
          <a:bodyPr wrap="square" rtlCol="0">
            <a:spAutoFit/>
          </a:bodyPr>
          <a:lstStyle/>
          <a:p>
            <a:pPr algn="ctr"/>
            <a:r>
              <a:rPr lang="en-GB" sz="1100" dirty="0">
                <a:solidFill>
                  <a:schemeClr val="accent1">
                    <a:lumMod val="75000"/>
                  </a:schemeClr>
                </a:solidFill>
                <a:latin typeface="Calibri" panose="020F0502020204030204" pitchFamily="34" charset="0"/>
                <a:cs typeface="Calibri" panose="020F0502020204030204" pitchFamily="34" charset="0"/>
              </a:rPr>
              <a:t>For contact details and to </a:t>
            </a:r>
          </a:p>
          <a:p>
            <a:pPr algn="ctr"/>
            <a:r>
              <a:rPr lang="en-GB" sz="1100" dirty="0">
                <a:solidFill>
                  <a:schemeClr val="accent1">
                    <a:lumMod val="75000"/>
                  </a:schemeClr>
                </a:solidFill>
                <a:latin typeface="Calibri" panose="020F0502020204030204" pitchFamily="34" charset="0"/>
                <a:cs typeface="Calibri" panose="020F0502020204030204" pitchFamily="34" charset="0"/>
              </a:rPr>
              <a:t>make a social prescribing referral </a:t>
            </a:r>
          </a:p>
          <a:p>
            <a:pPr algn="ctr"/>
            <a:r>
              <a:rPr lang="en-GB" sz="1100" dirty="0">
                <a:solidFill>
                  <a:schemeClr val="accent1">
                    <a:lumMod val="75000"/>
                  </a:schemeClr>
                </a:solidFill>
                <a:latin typeface="Calibri" panose="020F0502020204030204" pitchFamily="34" charset="0"/>
                <a:cs typeface="Calibri" panose="020F0502020204030204" pitchFamily="34" charset="0"/>
              </a:rPr>
              <a:t>to your local</a:t>
            </a:r>
          </a:p>
          <a:p>
            <a:pPr algn="ctr"/>
            <a:r>
              <a:rPr lang="en-GB" sz="1100" dirty="0">
                <a:solidFill>
                  <a:schemeClr val="accent1">
                    <a:lumMod val="75000"/>
                  </a:schemeClr>
                </a:solidFill>
                <a:latin typeface="Calibri" panose="020F0502020204030204" pitchFamily="34" charset="0"/>
                <a:cs typeface="Calibri" panose="020F0502020204030204" pitchFamily="34" charset="0"/>
              </a:rPr>
              <a:t>PKW Lead Partner organisation:</a:t>
            </a:r>
            <a:r>
              <a:rPr lang="en-GB" sz="1100" dirty="0">
                <a:solidFill>
                  <a:schemeClr val="bg1"/>
                </a:solidFill>
                <a:latin typeface="Calibri" panose="020F0502020204030204" pitchFamily="34" charset="0"/>
                <a:cs typeface="Calibri" panose="020F0502020204030204" pitchFamily="34" charset="0"/>
              </a:rPr>
              <a:t> </a:t>
            </a:r>
          </a:p>
          <a:p>
            <a:pPr algn="ctr"/>
            <a:endParaRPr lang="en-GB" sz="800" dirty="0">
              <a:solidFill>
                <a:schemeClr val="bg1"/>
              </a:solidFill>
              <a:latin typeface="Calibri" panose="020F0502020204030204" pitchFamily="34" charset="0"/>
              <a:cs typeface="Calibri" panose="020F0502020204030204" pitchFamily="34" charset="0"/>
            </a:endParaRPr>
          </a:p>
          <a:p>
            <a:pPr algn="ctr"/>
            <a:r>
              <a:rPr lang="en-GB" sz="1100" dirty="0">
                <a:solidFill>
                  <a:schemeClr val="bg1"/>
                </a:solidFill>
                <a:latin typeface="Calibri" panose="020F0502020204030204" pitchFamily="34" charset="0"/>
                <a:cs typeface="Calibri" panose="020F0502020204030204" pitchFamily="34" charset="0"/>
                <a:hlinkClick r:id="rId3"/>
              </a:rPr>
              <a:t>www.sheffielddirectory.org.uk/pkw</a:t>
            </a:r>
            <a:r>
              <a:rPr lang="en-GB" sz="1100" dirty="0">
                <a:solidFill>
                  <a:schemeClr val="accent3">
                    <a:lumMod val="75000"/>
                  </a:schemeClr>
                </a:solidFill>
                <a:latin typeface="Calibri" panose="020F0502020204030204" pitchFamily="34" charset="0"/>
                <a:cs typeface="Calibri" panose="020F0502020204030204" pitchFamily="34" charset="0"/>
              </a:rPr>
              <a:t> </a:t>
            </a:r>
            <a:endParaRPr lang="en-GB" sz="1100" dirty="0">
              <a:solidFill>
                <a:srgbClr val="0000FF"/>
              </a:solidFill>
              <a:latin typeface="Calibri" panose="020F0502020204030204" pitchFamily="34" charset="0"/>
              <a:cs typeface="Calibri" panose="020F0502020204030204" pitchFamily="34" charset="0"/>
            </a:endParaRPr>
          </a:p>
          <a:p>
            <a:pPr algn="ctr"/>
            <a:endParaRPr lang="en-GB" sz="800" dirty="0">
              <a:solidFill>
                <a:schemeClr val="accent3">
                  <a:lumMod val="75000"/>
                </a:schemeClr>
              </a:solidFill>
              <a:latin typeface="Calibri" panose="020F0502020204030204" pitchFamily="34" charset="0"/>
              <a:cs typeface="Calibri" panose="020F0502020204030204" pitchFamily="34" charset="0"/>
            </a:endParaRPr>
          </a:p>
        </p:txBody>
      </p:sp>
      <p:sp>
        <p:nvSpPr>
          <p:cNvPr id="5" name="TextBox 4"/>
          <p:cNvSpPr txBox="1"/>
          <p:nvPr/>
        </p:nvSpPr>
        <p:spPr>
          <a:xfrm>
            <a:off x="3224808" y="7496102"/>
            <a:ext cx="3380184" cy="1615827"/>
          </a:xfrm>
          <a:prstGeom prst="rect">
            <a:avLst/>
          </a:prstGeom>
          <a:solidFill>
            <a:schemeClr val="accent5">
              <a:lumMod val="60000"/>
              <a:lumOff val="40000"/>
            </a:schemeClr>
          </a:solidFill>
        </p:spPr>
        <p:txBody>
          <a:bodyPr wrap="square" rtlCol="0">
            <a:spAutoFit/>
          </a:bodyPr>
          <a:lstStyle/>
          <a:p>
            <a:r>
              <a:rPr lang="en-GB" sz="1100" b="1" dirty="0">
                <a:solidFill>
                  <a:schemeClr val="accent5">
                    <a:lumMod val="75000"/>
                  </a:schemeClr>
                </a:solidFill>
                <a:latin typeface="Calibri" panose="020F0502020204030204" pitchFamily="34" charset="0"/>
                <a:cs typeface="Calibri" panose="020F0502020204030204" pitchFamily="34" charset="0"/>
              </a:rPr>
              <a:t>How do we know it works?</a:t>
            </a:r>
          </a:p>
          <a:p>
            <a:r>
              <a:rPr lang="en-GB" sz="1100" dirty="0">
                <a:latin typeface="Calibri" panose="020F0502020204030204" pitchFamily="34" charset="0"/>
                <a:cs typeface="Calibri" panose="020F0502020204030204" pitchFamily="34" charset="0"/>
              </a:rPr>
              <a:t>This is an emerging approach based on years of community-based interventions for health and wellbeing.  There is a growing national evidence-base for social prescribing:</a:t>
            </a:r>
          </a:p>
          <a:p>
            <a:pPr marL="171450" indent="-171450">
              <a:buFont typeface="Arial" panose="020B0604020202020204" pitchFamily="34" charset="0"/>
              <a:buChar char="•"/>
            </a:pPr>
            <a:r>
              <a:rPr lang="en-GB" sz="1100" u="sng" dirty="0">
                <a:latin typeface="Calibri" panose="020F0502020204030204" pitchFamily="34" charset="0"/>
                <a:cs typeface="Calibri" panose="020F0502020204030204" pitchFamily="34" charset="0"/>
                <a:hlinkClick r:id="rId4"/>
              </a:rPr>
              <a:t>https://www.health.org.uk/publication/how-should-we-think-about-value-health-and-care</a:t>
            </a:r>
            <a:r>
              <a:rPr lang="en-GB" sz="1100" dirty="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GB" sz="1100" u="sng" dirty="0">
                <a:latin typeface="Calibri" panose="020F0502020204030204" pitchFamily="34" charset="0"/>
                <a:cs typeface="Calibri" panose="020F0502020204030204" pitchFamily="34" charset="0"/>
                <a:hlinkClick r:id="rId5"/>
              </a:rPr>
              <a:t>https://www.nesta.org.uk/report/more-than-medicine-new-services-for-people-powered-health/</a:t>
            </a:r>
            <a:endParaRPr lang="en-GB"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410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noGrp="1"/>
          </p:cNvSpPr>
          <p:nvPr>
            <p:ph type="title" idx="4294967295"/>
          </p:nvPr>
        </p:nvSpPr>
        <p:spPr>
          <a:xfrm>
            <a:off x="265285" y="216416"/>
            <a:ext cx="6390041" cy="323136"/>
          </a:xfrm>
          <a:prstGeom prst="rect">
            <a:avLst/>
          </a:prstGeom>
          <a:solidFill>
            <a:schemeClr val="accent5">
              <a:lumMod val="40000"/>
              <a:lumOff val="60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200" b="1" i="0" u="none" strike="noStrike" kern="1200" cap="none" spc="0" normalizeH="0" baseline="0" noProof="0" dirty="0">
                <a:ln>
                  <a:noFill/>
                </a:ln>
                <a:solidFill>
                  <a:schemeClr val="accent5">
                    <a:lumMod val="75000"/>
                  </a:schemeClr>
                </a:solidFill>
                <a:effectLst/>
                <a:uLnTx/>
                <a:uFillTx/>
                <a:latin typeface="Calibri" panose="020F0502020204030204" pitchFamily="34" charset="0"/>
                <a:ea typeface="+mj-ea"/>
                <a:cs typeface="Calibri" panose="020F0502020204030204" pitchFamily="34" charset="0"/>
              </a:rPr>
              <a:t>The difference People Keeping Well has made to people</a:t>
            </a:r>
          </a:p>
        </p:txBody>
      </p:sp>
      <p:sp>
        <p:nvSpPr>
          <p:cNvPr id="20" name="Rounded Rectangular Callout 19" descr="Speech bubble with this quote: “My GP doesn’t need to increase my beta blockers for high blood pressure now, because of the progress I’ve made.”&#10;Eat Well Course, Manor &amp; Castle Development Trust"/>
          <p:cNvSpPr>
            <a:spLocks/>
          </p:cNvSpPr>
          <p:nvPr/>
        </p:nvSpPr>
        <p:spPr>
          <a:xfrm>
            <a:off x="321046" y="711105"/>
            <a:ext cx="2493660" cy="1190458"/>
          </a:xfrm>
          <a:prstGeom prst="wedgeRoundRectCallout">
            <a:avLst>
              <a:gd name="adj1" fmla="val -54571"/>
              <a:gd name="adj2" fmla="val -52387"/>
              <a:gd name="adj3" fmla="val 16667"/>
            </a:avLst>
          </a:prstGeom>
          <a:solidFill>
            <a:schemeClr val="accent5">
              <a:lumMod val="40000"/>
              <a:lumOff val="60000"/>
            </a:schemeClr>
          </a:solidFill>
          <a:ln>
            <a:solidFill>
              <a:srgbClr val="32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descr="Speech bubble with this quote: “My GP doesn’t need to increase my beta blockers for high blood pressure now, because of the progress I’ve made.”&#10;Eat Well Course, Manor &amp; Castle Development Trust "/>
          <p:cNvSpPr>
            <a:spLocks noGrp="1" noRot="1" noMove="1" noResize="1" noEditPoints="1" noAdjustHandles="1" noChangeArrowheads="1" noChangeShapeType="1"/>
          </p:cNvSpPr>
          <p:nvPr/>
        </p:nvSpPr>
        <p:spPr>
          <a:xfrm>
            <a:off x="349344" y="688580"/>
            <a:ext cx="2383020" cy="1200329"/>
          </a:xfrm>
          <a:prstGeom prst="rect">
            <a:avLst/>
          </a:prstGeom>
          <a:noFill/>
        </p:spPr>
        <p:txBody>
          <a:bodyPr wrap="square">
            <a:spAutoFit/>
          </a:bodyPr>
          <a:lstStyle/>
          <a:p>
            <a:pPr lvl="0" algn="ctr"/>
            <a:r>
              <a:rPr lang="en-GB" sz="1200" dirty="0">
                <a:latin typeface="Calibri" panose="020F0502020204030204" pitchFamily="34" charset="0"/>
                <a:cs typeface="Calibri" panose="020F0502020204030204" pitchFamily="34" charset="0"/>
              </a:rPr>
              <a:t>“My GP doesn’t need to increase my beta blockers for high blood pressure now, because of the progress I’ve made.”</a:t>
            </a:r>
          </a:p>
          <a:p>
            <a:pPr lvl="0" algn="ctr"/>
            <a:r>
              <a:rPr lang="en-GB" sz="1200" b="1" dirty="0">
                <a:solidFill>
                  <a:schemeClr val="accent5">
                    <a:lumMod val="75000"/>
                  </a:schemeClr>
                </a:solidFill>
                <a:latin typeface="Calibri" panose="020F0502020204030204" pitchFamily="34" charset="0"/>
                <a:cs typeface="Calibri" panose="020F0502020204030204" pitchFamily="34" charset="0"/>
              </a:rPr>
              <a:t>Eat Well Course, Manor &amp; Castle Development Trust </a:t>
            </a:r>
          </a:p>
        </p:txBody>
      </p:sp>
      <p:sp>
        <p:nvSpPr>
          <p:cNvPr id="21" name="Rounded Rectangular Callout 20" descr="Speech bubble with this quote: “A community event like this is great for reducing social isolation and people get the opportunity to meet other people and find out what is happening locally.  It’s great to see so many people from different cultures, eating together and enjoying themselves and voting for their favourite dish.” ZEST, Ready Steady Cook event"/>
          <p:cNvSpPr/>
          <p:nvPr/>
        </p:nvSpPr>
        <p:spPr>
          <a:xfrm>
            <a:off x="3068960" y="702868"/>
            <a:ext cx="3465689" cy="1415118"/>
          </a:xfrm>
          <a:prstGeom prst="wedgeRoundRectCallout">
            <a:avLst>
              <a:gd name="adj1" fmla="val -57336"/>
              <a:gd name="adj2" fmla="val 41989"/>
              <a:gd name="adj3" fmla="val 16667"/>
            </a:avLst>
          </a:prstGeom>
          <a:solidFill>
            <a:srgbClr val="FFFF66"/>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descr="Speech bubble with this quote: “A community event like this is great for reducing social isolation and people get the opportunity to meet other people and find out what is happening locally.  It’s great to see so many people from different cultures, eating together and enjoying themselves and voting for their favourite dish.” ZEST, Ready Steady Cook event"/>
          <p:cNvSpPr>
            <a:spLocks noGrp="1" noRot="1" noMove="1" noResize="1" noEditPoints="1" noAdjustHandles="1" noChangeArrowheads="1" noChangeShapeType="1"/>
          </p:cNvSpPr>
          <p:nvPr/>
        </p:nvSpPr>
        <p:spPr>
          <a:xfrm>
            <a:off x="3068960" y="704958"/>
            <a:ext cx="3439696" cy="1384995"/>
          </a:xfrm>
          <a:prstGeom prst="rect">
            <a:avLst/>
          </a:prstGeom>
        </p:spPr>
        <p:txBody>
          <a:bodyPr wrap="square">
            <a:spAutoFit/>
          </a:bodyPr>
          <a:lstStyle/>
          <a:p>
            <a:pPr lvl="0" algn="ctr"/>
            <a:r>
              <a:rPr lang="en-GB" sz="1200" dirty="0">
                <a:latin typeface="Calibri" panose="020F0502020204030204" pitchFamily="34" charset="0"/>
                <a:cs typeface="Calibri" panose="020F0502020204030204" pitchFamily="34" charset="0"/>
              </a:rPr>
              <a:t>“A community event like this is great for reducing social isolation and people get the opportunity to meet other people and find out what is happening locally.  It’s great to see so many people from different cultures, eating together and enjoying themselves and voting for their favourite dish.”</a:t>
            </a:r>
          </a:p>
          <a:p>
            <a:pPr lvl="0" algn="ctr"/>
            <a:r>
              <a:rPr lang="en-GB" sz="1200" b="1" dirty="0">
                <a:solidFill>
                  <a:schemeClr val="accent5">
                    <a:lumMod val="75000"/>
                  </a:schemeClr>
                </a:solidFill>
                <a:latin typeface="Calibri" panose="020F0502020204030204" pitchFamily="34" charset="0"/>
                <a:cs typeface="Calibri" panose="020F0502020204030204" pitchFamily="34" charset="0"/>
              </a:rPr>
              <a:t>ZEST, Ready Steady Cook event</a:t>
            </a:r>
          </a:p>
        </p:txBody>
      </p:sp>
      <p:sp>
        <p:nvSpPr>
          <p:cNvPr id="23" name="Rounded Rectangular Callout 22" descr="Speech bubble with this quote: “I’m a full-time carer for my husband. I used to stay at home all the time and never went out due my caring responsibilities, but then realised I needed to think about my own health and started coming here to take a break from caring and still enjoy doing things like cooking, baking and socialising!”&#10;Community Lunch, The Terminus Initiative"/>
          <p:cNvSpPr/>
          <p:nvPr/>
        </p:nvSpPr>
        <p:spPr>
          <a:xfrm>
            <a:off x="190141" y="2062660"/>
            <a:ext cx="2134110" cy="2420772"/>
          </a:xfrm>
          <a:prstGeom prst="wedgeRoundRectCallout">
            <a:avLst>
              <a:gd name="adj1" fmla="val 47878"/>
              <a:gd name="adj2" fmla="val 58271"/>
              <a:gd name="adj3" fmla="val 16667"/>
            </a:avLst>
          </a:prstGeom>
          <a:solidFill>
            <a:srgbClr val="FFFF66"/>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descr="Speech bubble with this quote: “I’m a full-time carer for my husband. I used to stay at home all the time and never went out due my caring responsibilities, but then realised I needed to think about my own health and started coming here to take a break from caring and still enjoy doing things like cooking, baking and socialising!”&#10;Community Lunch, The Terminus Initiative"/>
          <p:cNvSpPr>
            <a:spLocks noGrp="1" noRot="1" noMove="1" noResize="1" noEditPoints="1" noAdjustHandles="1" noChangeArrowheads="1" noChangeShapeType="1"/>
          </p:cNvSpPr>
          <p:nvPr/>
        </p:nvSpPr>
        <p:spPr>
          <a:xfrm>
            <a:off x="147640" y="2122440"/>
            <a:ext cx="2252731" cy="2308324"/>
          </a:xfrm>
          <a:prstGeom prst="rect">
            <a:avLst/>
          </a:prstGeom>
          <a:solidFill>
            <a:schemeClr val="accent5">
              <a:lumMod val="20000"/>
              <a:lumOff val="80000"/>
              <a:alpha val="0"/>
            </a:schemeClr>
          </a:solidFill>
        </p:spPr>
        <p:txBody>
          <a:bodyPr wrap="square">
            <a:spAutoFit/>
          </a:bodyPr>
          <a:lstStyle/>
          <a:p>
            <a:pPr lvl="0" algn="ctr"/>
            <a:r>
              <a:rPr lang="en-GB" sz="1200" dirty="0">
                <a:latin typeface="Calibri" panose="020F0502020204030204" pitchFamily="34" charset="0"/>
                <a:cs typeface="Calibri" panose="020F0502020204030204" pitchFamily="34" charset="0"/>
              </a:rPr>
              <a:t>“I’m a full-time carer for my husband. I used to stay at home all the time and never went out due my caring responsibilities, but then realised I needed to think about my own health and started coming here to take a break from caring and still enjoy doing things like cooking, baking and socialising!”</a:t>
            </a:r>
          </a:p>
          <a:p>
            <a:pPr lvl="0" algn="ctr"/>
            <a:r>
              <a:rPr lang="en-GB" sz="1200" b="1" dirty="0">
                <a:solidFill>
                  <a:schemeClr val="accent5">
                    <a:lumMod val="75000"/>
                  </a:schemeClr>
                </a:solidFill>
                <a:latin typeface="Calibri" panose="020F0502020204030204" pitchFamily="34" charset="0"/>
                <a:cs typeface="Calibri" panose="020F0502020204030204" pitchFamily="34" charset="0"/>
              </a:rPr>
              <a:t>Community Lunch, </a:t>
            </a:r>
          </a:p>
          <a:p>
            <a:pPr lvl="0" algn="ctr"/>
            <a:r>
              <a:rPr lang="en-GB" sz="1200" b="1" dirty="0">
                <a:solidFill>
                  <a:schemeClr val="accent5">
                    <a:lumMod val="75000"/>
                  </a:schemeClr>
                </a:solidFill>
                <a:latin typeface="Calibri" panose="020F0502020204030204" pitchFamily="34" charset="0"/>
                <a:cs typeface="Calibri" panose="020F0502020204030204" pitchFamily="34" charset="0"/>
              </a:rPr>
              <a:t>The Terminus Initiative</a:t>
            </a:r>
          </a:p>
        </p:txBody>
      </p:sp>
      <p:sp>
        <p:nvSpPr>
          <p:cNvPr id="22" name="Rounded Rectangular Callout 21" descr="Speech bubble with this quote: “I’m 84 and live on my own but I like to keep going and get out and about to this.”&#10;Chair-Based Exercise, Woodhouse &amp; District Community Forum"/>
          <p:cNvSpPr/>
          <p:nvPr/>
        </p:nvSpPr>
        <p:spPr>
          <a:xfrm>
            <a:off x="2449239" y="2253269"/>
            <a:ext cx="1605351" cy="1472295"/>
          </a:xfrm>
          <a:prstGeom prst="wedgeRoundRectCallout">
            <a:avLst>
              <a:gd name="adj1" fmla="val -44043"/>
              <a:gd name="adj2" fmla="val -67323"/>
              <a:gd name="adj3" fmla="val 16667"/>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descr="Speech bubble with this quote: “I’m 84 and live on my own but I like to keep going and get out and about to this.”&#10;Chair-Based Exercise, Woodhouse &amp; District Community Forum"/>
          <p:cNvSpPr>
            <a:spLocks noGrp="1" noRot="1" noMove="1" noResize="1" noEditPoints="1" noAdjustHandles="1" noChangeArrowheads="1" noChangeShapeType="1"/>
          </p:cNvSpPr>
          <p:nvPr/>
        </p:nvSpPr>
        <p:spPr>
          <a:xfrm>
            <a:off x="2417736" y="2289129"/>
            <a:ext cx="1630963" cy="1384995"/>
          </a:xfrm>
          <a:prstGeom prst="rect">
            <a:avLst/>
          </a:prstGeom>
        </p:spPr>
        <p:txBody>
          <a:bodyPr wrap="square">
            <a:spAutoFit/>
          </a:bodyPr>
          <a:lstStyle/>
          <a:p>
            <a:pPr lvl="0" algn="ctr"/>
            <a:r>
              <a:rPr lang="en-GB" sz="1200" dirty="0">
                <a:latin typeface="Calibri" panose="020F0502020204030204" pitchFamily="34" charset="0"/>
                <a:cs typeface="Calibri" panose="020F0502020204030204" pitchFamily="34" charset="0"/>
              </a:rPr>
              <a:t>“I’m 84 and live on my own but I like to keep going and get out and about to this.”</a:t>
            </a:r>
          </a:p>
          <a:p>
            <a:pPr lvl="0" algn="ctr"/>
            <a:r>
              <a:rPr lang="en-GB" sz="1200" b="1" dirty="0">
                <a:solidFill>
                  <a:schemeClr val="accent5">
                    <a:lumMod val="75000"/>
                  </a:schemeClr>
                </a:solidFill>
                <a:latin typeface="Calibri" panose="020F0502020204030204" pitchFamily="34" charset="0"/>
                <a:cs typeface="Calibri" panose="020F0502020204030204" pitchFamily="34" charset="0"/>
              </a:rPr>
              <a:t>Chair-Based Exercise, Woodhouse &amp; District Community Forum</a:t>
            </a:r>
          </a:p>
        </p:txBody>
      </p:sp>
      <p:sp>
        <p:nvSpPr>
          <p:cNvPr id="27" name="Rounded Rectangular Callout 26" descr="Speech bubble with this quote: “It’s nice to meet new people and socialise. It can get really lonely living on my own.” Coffee Morning, Heeley Trust"/>
          <p:cNvSpPr/>
          <p:nvPr/>
        </p:nvSpPr>
        <p:spPr>
          <a:xfrm>
            <a:off x="4221087" y="2341433"/>
            <a:ext cx="2302625" cy="962273"/>
          </a:xfrm>
          <a:prstGeom prst="wedgeRoundRectCallout">
            <a:avLst>
              <a:gd name="adj1" fmla="val -48755"/>
              <a:gd name="adj2" fmla="val 81849"/>
              <a:gd name="adj3" fmla="val 16667"/>
            </a:avLst>
          </a:prstGeom>
          <a:solidFill>
            <a:schemeClr val="bg1">
              <a:lumMod val="8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descr="Speech bubble with this quote: “It’s nice to meet new people and socialise. It can get really lonely living on my own.” Coffee Morning, Heeley Trust"/>
          <p:cNvSpPr>
            <a:spLocks noGrp="1" noRot="1" noMove="1" noResize="1" noEditPoints="1" noAdjustHandles="1" noChangeArrowheads="1" noChangeShapeType="1"/>
          </p:cNvSpPr>
          <p:nvPr/>
        </p:nvSpPr>
        <p:spPr>
          <a:xfrm>
            <a:off x="4164211" y="2390062"/>
            <a:ext cx="2417656" cy="830997"/>
          </a:xfrm>
          <a:prstGeom prst="rect">
            <a:avLst/>
          </a:prstGeom>
        </p:spPr>
        <p:txBody>
          <a:bodyPr wrap="square">
            <a:spAutoFit/>
          </a:bodyPr>
          <a:lstStyle/>
          <a:p>
            <a:pPr lvl="0" algn="ctr"/>
            <a:r>
              <a:rPr lang="en-GB" sz="1200" dirty="0">
                <a:latin typeface="Calibri" panose="020F0502020204030204" pitchFamily="34" charset="0"/>
                <a:cs typeface="Calibri" panose="020F0502020204030204" pitchFamily="34" charset="0"/>
              </a:rPr>
              <a:t>“It’s nice to meet new people and socialise. It can get really lonely living on my own.”</a:t>
            </a:r>
          </a:p>
          <a:p>
            <a:pPr lvl="0" algn="ctr"/>
            <a:r>
              <a:rPr lang="en-GB" sz="1200" b="1" dirty="0">
                <a:solidFill>
                  <a:schemeClr val="accent5">
                    <a:lumMod val="75000"/>
                  </a:schemeClr>
                </a:solidFill>
                <a:latin typeface="Calibri" panose="020F0502020204030204" pitchFamily="34" charset="0"/>
                <a:cs typeface="Calibri" panose="020F0502020204030204" pitchFamily="34" charset="0"/>
              </a:rPr>
              <a:t>Coffee Morning, Heeley Trust</a:t>
            </a:r>
          </a:p>
        </p:txBody>
      </p:sp>
      <p:sp>
        <p:nvSpPr>
          <p:cNvPr id="25" name="Rounded Rectangular Callout 24" descr="Speech bubble with this quote: “I feel normal here, no-one judges. If someone forgets their words no-one minds.” Dementia Memory Café, Parson Cross Forum"/>
          <p:cNvSpPr/>
          <p:nvPr/>
        </p:nvSpPr>
        <p:spPr>
          <a:xfrm>
            <a:off x="2449239" y="3909772"/>
            <a:ext cx="2565207" cy="1006827"/>
          </a:xfrm>
          <a:prstGeom prst="wedgeRoundRectCallout">
            <a:avLst>
              <a:gd name="adj1" fmla="val 39966"/>
              <a:gd name="adj2" fmla="val -81054"/>
              <a:gd name="adj3" fmla="val 16667"/>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descr="Speech bubble with this quote: “I feel normal here, no-one judges. If someone forgets their words no-one minds.” Dementia Memory Café, Parson Cross Forum"/>
          <p:cNvSpPr>
            <a:spLocks noGrp="1" noRot="1" noMove="1" noResize="1" noEditPoints="1" noAdjustHandles="1" noChangeArrowheads="1" noChangeShapeType="1"/>
          </p:cNvSpPr>
          <p:nvPr/>
        </p:nvSpPr>
        <p:spPr>
          <a:xfrm>
            <a:off x="2427994" y="3915562"/>
            <a:ext cx="2551184" cy="1015663"/>
          </a:xfrm>
          <a:prstGeom prst="rect">
            <a:avLst/>
          </a:prstGeom>
        </p:spPr>
        <p:txBody>
          <a:bodyPr wrap="square">
            <a:spAutoFit/>
          </a:bodyPr>
          <a:lstStyle/>
          <a:p>
            <a:pPr lvl="0" algn="ctr"/>
            <a:r>
              <a:rPr lang="en-GB" sz="1200" dirty="0">
                <a:latin typeface="Calibri" panose="020F0502020204030204" pitchFamily="34" charset="0"/>
                <a:cs typeface="Calibri" panose="020F0502020204030204" pitchFamily="34" charset="0"/>
              </a:rPr>
              <a:t>“I feel normal here, no-one judges. If someone forgets their words no-one minds.”</a:t>
            </a:r>
          </a:p>
          <a:p>
            <a:pPr lvl="0" algn="ctr"/>
            <a:r>
              <a:rPr lang="en-GB" sz="1200" b="1" dirty="0">
                <a:solidFill>
                  <a:schemeClr val="accent5">
                    <a:lumMod val="75000"/>
                  </a:schemeClr>
                </a:solidFill>
                <a:latin typeface="Calibri" panose="020F0502020204030204" pitchFamily="34" charset="0"/>
                <a:cs typeface="Calibri" panose="020F0502020204030204" pitchFamily="34" charset="0"/>
              </a:rPr>
              <a:t>Dementia Memory Café, Parson Cross Forum</a:t>
            </a:r>
          </a:p>
        </p:txBody>
      </p:sp>
      <p:sp>
        <p:nvSpPr>
          <p:cNvPr id="26" name="Rounded Rectangular Callout 25" descr="Speech bubble with this quote: “I have a bit of depression, so I was quiet at first, but I talk now because it’s so relaxed and calm.” Chronic Pain Group, SOAR"/>
          <p:cNvSpPr/>
          <p:nvPr/>
        </p:nvSpPr>
        <p:spPr>
          <a:xfrm>
            <a:off x="5205104" y="3565910"/>
            <a:ext cx="1367075" cy="1632106"/>
          </a:xfrm>
          <a:prstGeom prst="wedgeRoundRectCallout">
            <a:avLst>
              <a:gd name="adj1" fmla="val 42677"/>
              <a:gd name="adj2" fmla="val 77951"/>
              <a:gd name="adj3" fmla="val 16667"/>
            </a:avLst>
          </a:prstGeom>
          <a:solidFill>
            <a:srgbClr val="FFFF66"/>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descr="Speech bubble with this quote: “I have a bit of depression, so I was quiet at first, but I talk now because it’s so relaxed and calm.” Chronic Pain Group, SOAR"/>
          <p:cNvSpPr>
            <a:spLocks noGrp="1" noRot="1" noMove="1" noResize="1" noEditPoints="1" noAdjustHandles="1" noChangeArrowheads="1" noChangeShapeType="1"/>
          </p:cNvSpPr>
          <p:nvPr/>
        </p:nvSpPr>
        <p:spPr>
          <a:xfrm>
            <a:off x="5177036" y="3628356"/>
            <a:ext cx="1424384" cy="1569660"/>
          </a:xfrm>
          <a:prstGeom prst="rect">
            <a:avLst/>
          </a:prstGeom>
        </p:spPr>
        <p:txBody>
          <a:bodyPr wrap="square">
            <a:spAutoFit/>
          </a:bodyPr>
          <a:lstStyle/>
          <a:p>
            <a:pPr lvl="0" algn="ctr"/>
            <a:r>
              <a:rPr lang="en-GB" sz="1200" dirty="0">
                <a:latin typeface="Calibri" panose="020F0502020204030204" pitchFamily="34" charset="0"/>
                <a:cs typeface="Calibri" panose="020F0502020204030204" pitchFamily="34" charset="0"/>
              </a:rPr>
              <a:t>“I have a bit of depression, so I was quiet at first, but I talk now because it’s so relaxed and calm.” </a:t>
            </a:r>
          </a:p>
          <a:p>
            <a:pPr lvl="0" algn="ctr"/>
            <a:r>
              <a:rPr lang="en-GB" sz="1200" b="1" dirty="0">
                <a:solidFill>
                  <a:schemeClr val="accent5">
                    <a:lumMod val="75000"/>
                  </a:schemeClr>
                </a:solidFill>
                <a:latin typeface="Calibri" panose="020F0502020204030204" pitchFamily="34" charset="0"/>
                <a:cs typeface="Calibri" panose="020F0502020204030204" pitchFamily="34" charset="0"/>
              </a:rPr>
              <a:t>Chronic Pain Group, SOAR</a:t>
            </a:r>
          </a:p>
        </p:txBody>
      </p:sp>
      <p:sp>
        <p:nvSpPr>
          <p:cNvPr id="29" name="Rounded Rectangular Callout 28" descr="Speech bubble with this quote: “A few of us have formed a walking group and regularly meet up and go for walks round the local area. Before coming to the exercise class, we didn’t see walking as a form of exercise.” Ladies Exercise Open Day, Shipshape"/>
          <p:cNvSpPr/>
          <p:nvPr/>
        </p:nvSpPr>
        <p:spPr>
          <a:xfrm>
            <a:off x="147640" y="4730815"/>
            <a:ext cx="1899549" cy="1979869"/>
          </a:xfrm>
          <a:prstGeom prst="wedgeRoundRectCallout">
            <a:avLst>
              <a:gd name="adj1" fmla="val -1263"/>
              <a:gd name="adj2" fmla="val 62959"/>
              <a:gd name="adj3" fmla="val 16667"/>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descr="Speech bubble with this quote: “A few of us have formed a walking group and regularly meet up and go for walks round the local area. Before coming to the exercise class, we didn’t see walking as a form of exercise.” Ladies Exercise Open Day, Shipshape"/>
          <p:cNvSpPr>
            <a:spLocks noGrp="1" noRot="1" noMove="1" noResize="1" noEditPoints="1" noAdjustHandles="1" noChangeArrowheads="1" noChangeShapeType="1"/>
          </p:cNvSpPr>
          <p:nvPr/>
        </p:nvSpPr>
        <p:spPr>
          <a:xfrm>
            <a:off x="132970" y="4861043"/>
            <a:ext cx="1928888" cy="1754326"/>
          </a:xfrm>
          <a:prstGeom prst="rect">
            <a:avLst/>
          </a:prstGeom>
        </p:spPr>
        <p:txBody>
          <a:bodyPr wrap="square">
            <a:spAutoFit/>
          </a:bodyPr>
          <a:lstStyle/>
          <a:p>
            <a:pPr algn="ctr"/>
            <a:r>
              <a:rPr lang="en-GB" sz="1200" dirty="0">
                <a:latin typeface="Calibri" panose="020F0502020204030204" pitchFamily="34" charset="0"/>
                <a:cs typeface="Calibri" panose="020F0502020204030204" pitchFamily="34" charset="0"/>
              </a:rPr>
              <a:t>“A few of us have formed a walking group and regularly meet up and go for walks round the local area. Before coming to the exercise class, we didn’t see walking as a form of exercise.”</a:t>
            </a:r>
          </a:p>
          <a:p>
            <a:pPr algn="ctr"/>
            <a:r>
              <a:rPr lang="en-GB" sz="1200" b="1" dirty="0">
                <a:solidFill>
                  <a:schemeClr val="accent5">
                    <a:lumMod val="75000"/>
                  </a:schemeClr>
                </a:solidFill>
                <a:latin typeface="Calibri" panose="020F0502020204030204" pitchFamily="34" charset="0"/>
                <a:cs typeface="Calibri" panose="020F0502020204030204" pitchFamily="34" charset="0"/>
              </a:rPr>
              <a:t>Ladies Exercise Open Day, Shipshape</a:t>
            </a:r>
          </a:p>
        </p:txBody>
      </p:sp>
      <p:sp>
        <p:nvSpPr>
          <p:cNvPr id="28" name="Rounded Rectangular Callout 27" descr="Speech bubble with this quote: “I really enjoyed helping with this project and have gained immense pleasure and met new friends as a result. Volunteering at this Centre is great, I can recommend it – it gives you a sense of pride helping such a worthwhile community venture and there’s a wide variety of work to get involved in. I even feel fitter and healthier!!” Volunteer creating a rockery garden, Stocksbridge Community Leisure Centre"/>
          <p:cNvSpPr/>
          <p:nvPr/>
        </p:nvSpPr>
        <p:spPr>
          <a:xfrm>
            <a:off x="2199720" y="5102368"/>
            <a:ext cx="3053492" cy="1941961"/>
          </a:xfrm>
          <a:prstGeom prst="wedgeRoundRectCallout">
            <a:avLst>
              <a:gd name="adj1" fmla="val 62824"/>
              <a:gd name="adj2" fmla="val -35881"/>
              <a:gd name="adj3" fmla="val 16667"/>
            </a:avLst>
          </a:prstGeom>
          <a:solidFill>
            <a:schemeClr val="bg1">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descr="Speech bubble with this quote: “I really enjoyed helping with this project and have gained immense pleasure and met new friends as a result. Volunteering at this Centre is great, I can recommend it – it gives you a sense of pride helping such a worthwhile community venture and there’s a wide variety of work to get involved in. I even feel fitter and healthier!!” Volunteer creating a rockery garden, Stocksbridge Community Leisure Centre"/>
          <p:cNvSpPr>
            <a:spLocks noGrp="1" noRot="1" noMove="1" noResize="1" noEditPoints="1" noAdjustHandles="1" noChangeArrowheads="1" noChangeShapeType="1"/>
          </p:cNvSpPr>
          <p:nvPr/>
        </p:nvSpPr>
        <p:spPr>
          <a:xfrm>
            <a:off x="2265345" y="5094541"/>
            <a:ext cx="2903373" cy="1938992"/>
          </a:xfrm>
          <a:prstGeom prst="rect">
            <a:avLst/>
          </a:prstGeom>
        </p:spPr>
        <p:txBody>
          <a:bodyPr wrap="square">
            <a:spAutoFit/>
          </a:bodyPr>
          <a:lstStyle/>
          <a:p>
            <a:pPr algn="ctr"/>
            <a:r>
              <a:rPr lang="en-GB" sz="1200" dirty="0">
                <a:latin typeface="Calibri" panose="020F0502020204030204" pitchFamily="34" charset="0"/>
                <a:cs typeface="Calibri" panose="020F0502020204030204" pitchFamily="34" charset="0"/>
              </a:rPr>
              <a:t>“I really enjoyed helping with this project and have gained immense pleasure and met new friends as a result. Volunteering at this Centre is great, I can recommend it – it gives you a sense of pride helping such a worthwhile community venture and there’s a wide variety of work to get involved in. I even feel fitter and healthier!!” </a:t>
            </a:r>
          </a:p>
          <a:p>
            <a:pPr algn="ctr"/>
            <a:r>
              <a:rPr lang="en-GB" sz="1200" b="1" dirty="0">
                <a:solidFill>
                  <a:schemeClr val="accent5">
                    <a:lumMod val="75000"/>
                  </a:schemeClr>
                </a:solidFill>
                <a:latin typeface="Calibri" panose="020F0502020204030204" pitchFamily="34" charset="0"/>
                <a:cs typeface="Calibri" panose="020F0502020204030204" pitchFamily="34" charset="0"/>
              </a:rPr>
              <a:t>Volunteer creating a rockery garden, </a:t>
            </a:r>
          </a:p>
          <a:p>
            <a:pPr algn="ctr"/>
            <a:r>
              <a:rPr lang="en-GB" sz="1200" b="1" dirty="0">
                <a:solidFill>
                  <a:schemeClr val="accent5">
                    <a:lumMod val="75000"/>
                  </a:schemeClr>
                </a:solidFill>
                <a:latin typeface="Calibri" panose="020F0502020204030204" pitchFamily="34" charset="0"/>
                <a:cs typeface="Calibri" panose="020F0502020204030204" pitchFamily="34" charset="0"/>
              </a:rPr>
              <a:t>Stocksbridge Community Leisure Centre</a:t>
            </a:r>
          </a:p>
        </p:txBody>
      </p:sp>
      <p:sp>
        <p:nvSpPr>
          <p:cNvPr id="31" name="Rounded Rectangular Callout 30" descr="Speech bubble with this quote: “My Sciatica has been eradicated; I couldn’t stand for even 5 minutes but now can walk for 1.5 hours a week.” Health Walk, Darnall Wellbeing"/>
          <p:cNvSpPr>
            <a:spLocks noGrp="1" noRot="1" noMove="1" noResize="1" noEditPoints="1" noAdjustHandles="1" noChangeArrowheads="1" noChangeShapeType="1"/>
          </p:cNvSpPr>
          <p:nvPr/>
        </p:nvSpPr>
        <p:spPr>
          <a:xfrm>
            <a:off x="5413352" y="5787521"/>
            <a:ext cx="1232860" cy="2129183"/>
          </a:xfrm>
          <a:prstGeom prst="wedgeRoundRectCallout">
            <a:avLst>
              <a:gd name="adj1" fmla="val -2013"/>
              <a:gd name="adj2" fmla="val -67075"/>
              <a:gd name="adj3" fmla="val 16667"/>
            </a:avLst>
          </a:prstGeom>
          <a:solidFill>
            <a:schemeClr val="accent5">
              <a:lumMod val="60000"/>
              <a:lumOff val="40000"/>
            </a:schemeClr>
          </a:solidFill>
          <a:ln>
            <a:solidFill>
              <a:srgbClr val="32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descr="Speech bubble with this quote: “My Sciatica has been eradicated; I couldn’t stand for even 5 minutes but now can walk for 1.5 hours a week.” Health Walk, Darnall Wellbeing"/>
          <p:cNvSpPr/>
          <p:nvPr/>
        </p:nvSpPr>
        <p:spPr>
          <a:xfrm>
            <a:off x="5422466" y="5867866"/>
            <a:ext cx="1269230" cy="1938992"/>
          </a:xfrm>
          <a:prstGeom prst="rect">
            <a:avLst/>
          </a:prstGeom>
        </p:spPr>
        <p:txBody>
          <a:bodyPr wrap="square">
            <a:spAutoFit/>
          </a:bodyPr>
          <a:lstStyle/>
          <a:p>
            <a:pPr lvl="0" algn="ctr"/>
            <a:r>
              <a:rPr lang="en-GB" sz="1200" dirty="0">
                <a:latin typeface="Calibri" panose="020F0502020204030204" pitchFamily="34" charset="0"/>
                <a:cs typeface="Calibri" panose="020F0502020204030204" pitchFamily="34" charset="0"/>
              </a:rPr>
              <a:t>“My Sciatica has been eradicated; I couldn’t stand for even 5 minutes but now can walk for 1.5 hours a week.”</a:t>
            </a:r>
          </a:p>
          <a:p>
            <a:pPr lvl="0" algn="ctr"/>
            <a:r>
              <a:rPr lang="en-GB" sz="1200" b="1" dirty="0">
                <a:solidFill>
                  <a:schemeClr val="accent5">
                    <a:lumMod val="75000"/>
                  </a:schemeClr>
                </a:solidFill>
                <a:latin typeface="Calibri" panose="020F0502020204030204" pitchFamily="34" charset="0"/>
                <a:cs typeface="Calibri" panose="020F0502020204030204" pitchFamily="34" charset="0"/>
              </a:rPr>
              <a:t>Health Walk, Darnall Wellbeing</a:t>
            </a:r>
          </a:p>
        </p:txBody>
      </p:sp>
      <p:sp>
        <p:nvSpPr>
          <p:cNvPr id="30" name="Rounded Rectangular Callout 29" descr="Speech bubble with this quote: “I was made redundant and have been out of work. Volunteering here helps me gain experience and also gives me something to do in my spare time and meet people, as I don’t want to be stuck at home all the time.’’ Green Gym Community Growing Project, Heeley City Farm"/>
          <p:cNvSpPr/>
          <p:nvPr/>
        </p:nvSpPr>
        <p:spPr>
          <a:xfrm>
            <a:off x="177342" y="7215472"/>
            <a:ext cx="2656188" cy="1639951"/>
          </a:xfrm>
          <a:prstGeom prst="wedgeRoundRectCallout">
            <a:avLst>
              <a:gd name="adj1" fmla="val 1671"/>
              <a:gd name="adj2" fmla="val -70722"/>
              <a:gd name="adj3" fmla="val 16667"/>
            </a:avLst>
          </a:prstGeom>
          <a:solidFill>
            <a:schemeClr val="bg1">
              <a:lumMod val="8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descr="Speech bubble with this quote: “I was made redundant and have been out of work. Volunteering here helps me gain experience and also gives me something to do in my spare time and meet people, as I don’t want to be stuck at home all the time.’’ Green Gym Community Growing Project, Heeley City Farm"/>
          <p:cNvSpPr>
            <a:spLocks noGrp="1" noRot="1" noMove="1" noResize="1" noEditPoints="1" noAdjustHandles="1" noChangeArrowheads="1" noChangeShapeType="1"/>
          </p:cNvSpPr>
          <p:nvPr/>
        </p:nvSpPr>
        <p:spPr>
          <a:xfrm>
            <a:off x="166304" y="7285763"/>
            <a:ext cx="2656188" cy="1569660"/>
          </a:xfrm>
          <a:prstGeom prst="rect">
            <a:avLst/>
          </a:prstGeom>
          <a:noFill/>
          <a:ln>
            <a:noFill/>
          </a:ln>
        </p:spPr>
        <p:txBody>
          <a:bodyPr wrap="square">
            <a:spAutoFit/>
          </a:bodyPr>
          <a:lstStyle/>
          <a:p>
            <a:pPr lvl="0" algn="ctr"/>
            <a:r>
              <a:rPr lang="en-GB" sz="1200" dirty="0">
                <a:latin typeface="Calibri" panose="020F0502020204030204" pitchFamily="34" charset="0"/>
                <a:cs typeface="Calibri" panose="020F0502020204030204" pitchFamily="34" charset="0"/>
              </a:rPr>
              <a:t>“I was made redundant and have been out of work. Volunteering here helps me gain experience and also gives me something to do in my spare time and meet people, as I don’t want to be stuck at home all the time.’’</a:t>
            </a:r>
          </a:p>
          <a:p>
            <a:pPr lvl="0" algn="ctr"/>
            <a:r>
              <a:rPr lang="en-GB" sz="1200" b="1" dirty="0">
                <a:solidFill>
                  <a:schemeClr val="accent5">
                    <a:lumMod val="75000"/>
                  </a:schemeClr>
                </a:solidFill>
                <a:latin typeface="Calibri" panose="020F0502020204030204" pitchFamily="34" charset="0"/>
                <a:cs typeface="Calibri" panose="020F0502020204030204" pitchFamily="34" charset="0"/>
              </a:rPr>
              <a:t>Green Gym Community Growing Project, Heeley City Farm</a:t>
            </a:r>
          </a:p>
        </p:txBody>
      </p:sp>
      <p:sp>
        <p:nvSpPr>
          <p:cNvPr id="33" name="Rounded Rectangular Callout 32" descr="Speech bubble with this quote: “Since joining I have met new friends, look at nature in a totally different way and most of all I can be myself and forget my troubles for an hour and a half each week. I am so glad I took the first step to join.” Nature for Wellbeing, Age UK"/>
          <p:cNvSpPr/>
          <p:nvPr/>
        </p:nvSpPr>
        <p:spPr>
          <a:xfrm>
            <a:off x="2993671" y="7179145"/>
            <a:ext cx="2259542" cy="1639951"/>
          </a:xfrm>
          <a:prstGeom prst="wedgeRoundRectCallout">
            <a:avLst>
              <a:gd name="adj1" fmla="val 95325"/>
              <a:gd name="adj2" fmla="val 7874"/>
              <a:gd name="adj3" fmla="val 16667"/>
            </a:avLst>
          </a:prstGeom>
          <a:solidFill>
            <a:srgbClr val="FFFF66"/>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descr="Speech bubble with this quote: “Since joining I have met new friends, look at nature in a totally different way and most of all I can be myself and forget my troubles for an hour and a half each week. I am so glad I took the first step to join.” Nature for Wellbeing, Age UK"/>
          <p:cNvSpPr>
            <a:spLocks noGrp="1" noRot="1" noMove="1" noResize="1" noEditPoints="1" noAdjustHandles="1" noChangeArrowheads="1" noChangeShapeType="1"/>
          </p:cNvSpPr>
          <p:nvPr/>
        </p:nvSpPr>
        <p:spPr>
          <a:xfrm>
            <a:off x="2982631" y="7249436"/>
            <a:ext cx="2270581" cy="1569660"/>
          </a:xfrm>
          <a:prstGeom prst="rect">
            <a:avLst/>
          </a:prstGeom>
        </p:spPr>
        <p:txBody>
          <a:bodyPr wrap="square">
            <a:spAutoFit/>
          </a:bodyPr>
          <a:lstStyle/>
          <a:p>
            <a:pPr algn="ctr"/>
            <a:r>
              <a:rPr lang="en-GB" sz="1200" dirty="0">
                <a:latin typeface="Calibri" panose="020F0502020204030204" pitchFamily="34" charset="0"/>
                <a:cs typeface="Calibri" panose="020F0502020204030204" pitchFamily="34" charset="0"/>
              </a:rPr>
              <a:t>“Since joining I have met new friends, look at nature in a totally different way and most of all I can be myself and forget my troubles for an hour and a half each week. I am so glad I took the first step to join.” </a:t>
            </a:r>
          </a:p>
          <a:p>
            <a:pPr algn="ctr"/>
            <a:r>
              <a:rPr lang="en-GB" sz="1200" b="1" dirty="0">
                <a:solidFill>
                  <a:schemeClr val="accent5">
                    <a:lumMod val="75000"/>
                  </a:schemeClr>
                </a:solidFill>
                <a:latin typeface="Calibri" panose="020F0502020204030204" pitchFamily="34" charset="0"/>
                <a:cs typeface="Calibri" panose="020F0502020204030204" pitchFamily="34" charset="0"/>
              </a:rPr>
              <a:t>Nature for Wellbeing, Age UK</a:t>
            </a:r>
          </a:p>
        </p:txBody>
      </p:sp>
      <p:sp>
        <p:nvSpPr>
          <p:cNvPr id="4" name="Slide Number Placeholder 3"/>
          <p:cNvSpPr>
            <a:spLocks noGrp="1"/>
          </p:cNvSpPr>
          <p:nvPr>
            <p:ph type="sldNum" sz="quarter" idx="12"/>
          </p:nvPr>
        </p:nvSpPr>
        <p:spPr>
          <a:xfrm>
            <a:off x="6309320" y="8475065"/>
            <a:ext cx="305326" cy="486833"/>
          </a:xfrm>
        </p:spPr>
        <p:txBody>
          <a:bodyPr/>
          <a:lstStyle/>
          <a:p>
            <a:fld id="{2A0812B6-403B-45A1-A6BA-2C7DBDC407B1}" type="slidenum">
              <a:rPr lang="en-GB" smtClean="0"/>
              <a:t>5</a:t>
            </a:fld>
            <a:endParaRPr lang="en-GB" dirty="0"/>
          </a:p>
        </p:txBody>
      </p:sp>
    </p:spTree>
    <p:extLst>
      <p:ext uri="{BB962C8B-B14F-4D97-AF65-F5344CB8AC3E}">
        <p14:creationId xmlns:p14="http://schemas.microsoft.com/office/powerpoint/2010/main" val="1944879053"/>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1491</TotalTime>
  <Words>1630</Words>
  <Application>Microsoft Office PowerPoint</Application>
  <PresentationFormat>On-screen Show (4:3)</PresentationFormat>
  <Paragraphs>174</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blank</vt:lpstr>
      <vt:lpstr>Briefing Note</vt:lpstr>
      <vt:lpstr>People Keeping Well: Background</vt:lpstr>
      <vt:lpstr>People Keeping Well community partnerships: how it works</vt:lpstr>
      <vt:lpstr>People Keeping Well: Geographical areas</vt:lpstr>
      <vt:lpstr>The difference People Keeping Well has made to people</vt:lpstr>
    </vt:vector>
  </TitlesOfParts>
  <Company>Sheffield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Keeping Well in their Community’ (PKW)</dc:title>
  <dc:creator>Stockdale Amelia</dc:creator>
  <cp:lastModifiedBy>Diana Quinn</cp:lastModifiedBy>
  <cp:revision>130</cp:revision>
  <cp:lastPrinted>2019-02-08T12:57:00Z</cp:lastPrinted>
  <dcterms:created xsi:type="dcterms:W3CDTF">2017-02-02T12:43:52Z</dcterms:created>
  <dcterms:modified xsi:type="dcterms:W3CDTF">2023-08-11T11:27:51Z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8588358-c3f1-4695-a290-e2f70d15689d_Enabled">
    <vt:lpwstr>true</vt:lpwstr>
  </property>
  <property fmtid="{D5CDD505-2E9C-101B-9397-08002B2CF9AE}" pid="3" name="MSIP_Label_c8588358-c3f1-4695-a290-e2f70d15689d_SetDate">
    <vt:lpwstr>2023-02-28T16:09:53Z</vt:lpwstr>
  </property>
  <property fmtid="{D5CDD505-2E9C-101B-9397-08002B2CF9AE}" pid="4" name="MSIP_Label_c8588358-c3f1-4695-a290-e2f70d15689d_Method">
    <vt:lpwstr>Privileged</vt:lpwstr>
  </property>
  <property fmtid="{D5CDD505-2E9C-101B-9397-08002B2CF9AE}" pid="5" name="MSIP_Label_c8588358-c3f1-4695-a290-e2f70d15689d_Name">
    <vt:lpwstr>Official – General</vt:lpwstr>
  </property>
  <property fmtid="{D5CDD505-2E9C-101B-9397-08002B2CF9AE}" pid="6" name="MSIP_Label_c8588358-c3f1-4695-a290-e2f70d15689d_SiteId">
    <vt:lpwstr>a1ba59b9-7204-48d8-a360-7770245ad4a9</vt:lpwstr>
  </property>
  <property fmtid="{D5CDD505-2E9C-101B-9397-08002B2CF9AE}" pid="7" name="MSIP_Label_c8588358-c3f1-4695-a290-e2f70d15689d_ActionId">
    <vt:lpwstr>c28cb74e-2ff7-4abf-9fa9-7040f751085a</vt:lpwstr>
  </property>
  <property fmtid="{D5CDD505-2E9C-101B-9397-08002B2CF9AE}" pid="8" name="MSIP_Label_c8588358-c3f1-4695-a290-e2f70d15689d_ContentBits">
    <vt:lpwstr>0</vt:lpwstr>
  </property>
</Properties>
</file>